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1"/>
  </p:notesMasterIdLst>
  <p:sldIdLst>
    <p:sldId id="256" r:id="rId3"/>
    <p:sldId id="257" r:id="rId4"/>
    <p:sldId id="258" r:id="rId5"/>
    <p:sldId id="259" r:id="rId6"/>
    <p:sldId id="260" r:id="rId7"/>
    <p:sldId id="261" r:id="rId8"/>
    <p:sldId id="262" r:id="rId9"/>
    <p:sldId id="263" r:id="rId10"/>
  </p:sldIdLst>
  <p:sldSz cx="9144000" cy="5143500" type="screen16x9"/>
  <p:notesSz cx="6858000" cy="9144000"/>
  <p:embeddedFontLst>
    <p:embeddedFont>
      <p:font typeface="Calibri" panose="020F0502020204030204" pitchFamily="34" charset="0"/>
      <p:regular r:id="rId12"/>
      <p:bold r:id="rId13"/>
      <p:italic r:id="rId14"/>
      <p:boldItalic r:id="rId15"/>
    </p:embeddedFont>
    <p:embeddedFont>
      <p:font typeface="Cambria" panose="02040503050406030204" pitchFamily="18" charset="0"/>
      <p:regular r:id="rId16"/>
      <p:bold r:id="rId17"/>
      <p:italic r:id="rId18"/>
      <p:boldItalic r:id="rId19"/>
    </p:embeddedFont>
    <p:embeddedFont>
      <p:font typeface="Merienda" panose="020B0604020202020204" charset="0"/>
      <p:regular r:id="rId20"/>
      <p:bold r:id="rId21"/>
    </p:embeddedFont>
    <p:embeddedFont>
      <p:font typeface="Walter Turncoat" panose="020B0604020202020204" charset="0"/>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7811B1-C5F7-A15F-176B-BCAE94242E86}" v="53" dt="2022-05-11T15:36:23.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Meillon, Gabrielle (DEM)" userId="S::gabrielle.demeillon@dem.ri.gov::23565b24-b63b-42c1-89ca-b505a42e6b81" providerId="AD" clId="Web-{737811B1-C5F7-A15F-176B-BCAE94242E86}"/>
    <pc:docChg chg="modSld">
      <pc:chgData name="DeMeillon, Gabrielle (DEM)" userId="S::gabrielle.demeillon@dem.ri.gov::23565b24-b63b-42c1-89ca-b505a42e6b81" providerId="AD" clId="Web-{737811B1-C5F7-A15F-176B-BCAE94242E86}" dt="2022-05-11T15:36:23.293" v="40" actId="20577"/>
      <pc:docMkLst>
        <pc:docMk/>
      </pc:docMkLst>
      <pc:sldChg chg="modSp">
        <pc:chgData name="DeMeillon, Gabrielle (DEM)" userId="S::gabrielle.demeillon@dem.ri.gov::23565b24-b63b-42c1-89ca-b505a42e6b81" providerId="AD" clId="Web-{737811B1-C5F7-A15F-176B-BCAE94242E86}" dt="2022-05-11T15:36:23.293" v="40" actId="20577"/>
        <pc:sldMkLst>
          <pc:docMk/>
          <pc:sldMk cId="0" sldId="262"/>
        </pc:sldMkLst>
        <pc:spChg chg="mod">
          <ac:chgData name="DeMeillon, Gabrielle (DEM)" userId="S::gabrielle.demeillon@dem.ri.gov::23565b24-b63b-42c1-89ca-b505a42e6b81" providerId="AD" clId="Web-{737811B1-C5F7-A15F-176B-BCAE94242E86}" dt="2022-05-11T15:36:14.746" v="36" actId="20577"/>
          <ac:spMkLst>
            <pc:docMk/>
            <pc:sldMk cId="0" sldId="262"/>
            <ac:spMk id="211" creationId="{00000000-0000-0000-0000-000000000000}"/>
          </ac:spMkLst>
        </pc:spChg>
        <pc:spChg chg="mod">
          <ac:chgData name="DeMeillon, Gabrielle (DEM)" userId="S::gabrielle.demeillon@dem.ri.gov::23565b24-b63b-42c1-89ca-b505a42e6b81" providerId="AD" clId="Web-{737811B1-C5F7-A15F-176B-BCAE94242E86}" dt="2022-05-11T15:35:54.136" v="32" actId="1076"/>
          <ac:spMkLst>
            <pc:docMk/>
            <pc:sldMk cId="0" sldId="262"/>
            <ac:spMk id="213" creationId="{00000000-0000-0000-0000-000000000000}"/>
          </ac:spMkLst>
        </pc:spChg>
        <pc:spChg chg="mod">
          <ac:chgData name="DeMeillon, Gabrielle (DEM)" userId="S::gabrielle.demeillon@dem.ri.gov::23565b24-b63b-42c1-89ca-b505a42e6b81" providerId="AD" clId="Web-{737811B1-C5F7-A15F-176B-BCAE94242E86}" dt="2022-05-11T15:36:01.449" v="33" actId="1076"/>
          <ac:spMkLst>
            <pc:docMk/>
            <pc:sldMk cId="0" sldId="262"/>
            <ac:spMk id="214" creationId="{00000000-0000-0000-0000-000000000000}"/>
          </ac:spMkLst>
        </pc:spChg>
        <pc:spChg chg="mod">
          <ac:chgData name="DeMeillon, Gabrielle (DEM)" userId="S::gabrielle.demeillon@dem.ri.gov::23565b24-b63b-42c1-89ca-b505a42e6b81" providerId="AD" clId="Web-{737811B1-C5F7-A15F-176B-BCAE94242E86}" dt="2022-05-11T15:36:23.293" v="40" actId="20577"/>
          <ac:spMkLst>
            <pc:docMk/>
            <pc:sldMk cId="0" sldId="262"/>
            <ac:spMk id="21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160be8d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mbria"/>
                <a:ea typeface="Cambria"/>
                <a:cs typeface="Cambria"/>
                <a:sym typeface="Cambria"/>
              </a:rPr>
              <a:t>When we think of forests we typically think of any place that has a lot of trees. Forest habitats can vary greatly depending on how long they have been around. Natural events such as fires and floods can reset very old “climax forests”, changing them into fields and meadows. Young forests occur about 26-50 years after a forest is reset. It is made up of dense shrubs and young trees that provide plenty of cover for smaller animals. This diagram shows the different stages of forest succession. </a:t>
            </a:r>
            <a:endParaRPr sz="1200">
              <a:latin typeface="Cambria"/>
              <a:ea typeface="Cambria"/>
              <a:cs typeface="Cambria"/>
              <a:sym typeface="Cambria"/>
            </a:endParaRPr>
          </a:p>
        </p:txBody>
      </p:sp>
      <p:sp>
        <p:nvSpPr>
          <p:cNvPr id="135" name="Google Shape;135;g6160be8d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6160be8d94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6160be8d94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mbria"/>
                <a:ea typeface="Cambria"/>
                <a:cs typeface="Cambria"/>
                <a:sym typeface="Cambria"/>
              </a:rPr>
              <a:t>All of these animals depend on young forests to survive. Today we will discuss an important species that live in young forests in Rhode Island. The New England cottontail (circled on click)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From left to right: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Ruffed grouse, bobcat, New England cottontail, wood turtle, box turtle</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Yellow warbler, American woodcock, black-and-white warbler, indigo bunting, Eastern towhee, black-billed cuckoo</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Smooth green snake, black racer, whip-poor-will, scarlet tanager, ovenbird</a:t>
            </a:r>
            <a:endParaRPr sz="1200">
              <a:latin typeface="Cambria"/>
              <a:ea typeface="Cambria"/>
              <a:cs typeface="Cambria"/>
              <a:sym typeface="Cambr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da181f3d7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da181f3d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Diet:</a:t>
            </a:r>
            <a:endParaRPr sz="1200">
              <a:solidFill>
                <a:schemeClr val="dk1"/>
              </a:solidFill>
              <a:latin typeface="Cambria"/>
              <a:ea typeface="Cambria"/>
              <a:cs typeface="Cambria"/>
              <a:sym typeface="Cambria"/>
            </a:endParaRPr>
          </a:p>
          <a:p>
            <a:pPr marL="457200" lvl="0" indent="-304800" algn="l" rtl="0">
              <a:lnSpc>
                <a:spcPct val="100000"/>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Spring &amp; summer: grasses, clover, sprouts, dandelion</a:t>
            </a:r>
            <a:endParaRPr sz="1200">
              <a:solidFill>
                <a:schemeClr val="dk1"/>
              </a:solidFill>
              <a:latin typeface="Cambria"/>
              <a:ea typeface="Cambria"/>
              <a:cs typeface="Cambria"/>
              <a:sym typeface="Cambria"/>
            </a:endParaRPr>
          </a:p>
          <a:p>
            <a:pPr marL="457200" lvl="0" indent="-304800" algn="l" rtl="0">
              <a:lnSpc>
                <a:spcPct val="100000"/>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Autumn &amp; winter: buds, stems, apple, birch</a:t>
            </a:r>
            <a:endParaRPr sz="1200">
              <a:latin typeface="Cambria"/>
              <a:ea typeface="Cambria"/>
              <a:cs typeface="Cambria"/>
              <a:sym typeface="Cambri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160be8d9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160be8d9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mbria"/>
                <a:ea typeface="Cambria"/>
                <a:cs typeface="Cambria"/>
                <a:sym typeface="Cambria"/>
              </a:rPr>
              <a:t>Fisher, coyote, mink, fox, and raptors (birds of prey) </a:t>
            </a:r>
            <a:endParaRPr sz="1200">
              <a:latin typeface="Cambria"/>
              <a:ea typeface="Cambria"/>
              <a:cs typeface="Cambria"/>
              <a:sym typeface="Cambri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da181f3d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da181f3d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mbria"/>
                <a:ea typeface="Cambria"/>
                <a:cs typeface="Cambria"/>
                <a:sym typeface="Cambria"/>
              </a:rPr>
              <a:t>Protection from predators, places to eat and places to rest!</a:t>
            </a:r>
            <a:endParaRPr sz="1200">
              <a:latin typeface="Cambria"/>
              <a:ea typeface="Cambria"/>
              <a:cs typeface="Cambria"/>
              <a:sym typeface="Cambr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da181f3d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da181f3d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mbria"/>
                <a:ea typeface="Cambria"/>
                <a:cs typeface="Cambria"/>
                <a:sym typeface="Cambria"/>
              </a:rPr>
              <a:t>What’s up with New England cottontails?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New England cottontails are native species: They belong in Rhode Island and have been here forever.</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Eastern cottontails were introduced for hunting stock from the southern United States; they are an invasive species: They were introduced to an area where they don’t belong</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Eastern cottontails are bigger and use the food and shelter that New England cottontails need.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b="1">
                <a:latin typeface="Cambria"/>
                <a:ea typeface="Cambria"/>
                <a:cs typeface="Cambria"/>
                <a:sym typeface="Cambria"/>
              </a:rPr>
              <a:t>Play Invasive Species Game to demonstrate problems with invasive species. </a:t>
            </a:r>
            <a:endParaRPr sz="1200" b="1">
              <a:latin typeface="Cambria"/>
              <a:ea typeface="Cambria"/>
              <a:cs typeface="Cambria"/>
              <a:sym typeface="Cambri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da181f3d7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da181f3d7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mbria"/>
              <a:buChar char="●"/>
            </a:pPr>
            <a:r>
              <a:rPr lang="en" sz="1200">
                <a:latin typeface="Cambria"/>
                <a:ea typeface="Cambria"/>
                <a:cs typeface="Cambria"/>
                <a:sym typeface="Cambria"/>
              </a:rPr>
              <a:t>The DEM is working with partners to help boost and monitor NEC populations</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There is a captive breeding program in which rabbits are bred in zoos then introduced to the wild, first in protected outdoor pens (bottom right) and then released to join wild populations across New England.</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Some wild rabbits are trapped on Patience Island (top left) and introduced to mainland populations. These rabbits get special collars (top middle and bottom left) that allow biologists to see where they go. They use big antennae (top right) to track the collars and learn more about NEC life history.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The DEM is working with URI to see where the NEC are in Rhode Island by performing pellet surveys. This is where volunteers and biologist pick up rabbit pellets (bottom middle) and use genetic testing to see if it belongs to NEC or Eastern Cottontail rabbits.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All of these projects help us to learn more about these rabbits and what they need to survive. </a:t>
            </a:r>
            <a:endParaRPr sz="1200">
              <a:latin typeface="Cambria"/>
              <a:ea typeface="Cambria"/>
              <a:cs typeface="Cambria"/>
              <a:sym typeface="Cambr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SzPts val="11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SzPts val="11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82" name="Google Shape;82;p18"/>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SzPts val="11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6" name="Google Shape;96;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100" name="Google Shape;10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1" name="Google Shape;10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105" name="Google Shape;105;p22"/>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6" name="Google Shape;106;p22"/>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 name="Google Shape;107;p2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114" name="Google Shape;114;p2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SzPts val="11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121" name="Google Shape;121;p24"/>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93C47D"/>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81625"/>
            <a:ext cx="8520600" cy="668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600"/>
              <a:buFont typeface="Merienda"/>
              <a:buNone/>
              <a:defRPr sz="3600">
                <a:solidFill>
                  <a:srgbClr val="FFFFFF"/>
                </a:solidFill>
                <a:latin typeface="Merienda"/>
                <a:ea typeface="Merienda"/>
                <a:cs typeface="Merienda"/>
                <a:sym typeface="Merienda"/>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000000"/>
              </a:buClr>
              <a:buSzPts val="1800"/>
              <a:buFont typeface="Merienda"/>
              <a:buChar char="●"/>
              <a:defRPr>
                <a:solidFill>
                  <a:srgbClr val="000000"/>
                </a:solidFill>
                <a:latin typeface="Merienda"/>
                <a:ea typeface="Merienda"/>
                <a:cs typeface="Merienda"/>
                <a:sym typeface="Merienda"/>
              </a:defRPr>
            </a:lvl1pPr>
            <a:lvl2pPr marL="914400" lvl="1"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2pPr>
            <a:lvl3pPr marL="1371600" lvl="2"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3pPr>
            <a:lvl4pPr marL="1828800" lvl="3"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4pPr>
            <a:lvl5pPr marL="2286000" lvl="4"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5pPr>
            <a:lvl6pPr marL="2743200" lvl="5"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6pPr>
            <a:lvl7pPr marL="3200400" lvl="6"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7pPr>
            <a:lvl8pPr marL="3657600" lvl="7"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8pPr>
            <a:lvl9pPr marL="4114800" lvl="8" indent="-317500">
              <a:spcBef>
                <a:spcPts val="1600"/>
              </a:spcBef>
              <a:spcAft>
                <a:spcPts val="1600"/>
              </a:spcAft>
              <a:buClr>
                <a:srgbClr val="000000"/>
              </a:buClr>
              <a:buSzPts val="1400"/>
              <a:buFont typeface="Merienda"/>
              <a:buChar char="■"/>
              <a:defRPr>
                <a:solidFill>
                  <a:srgbClr val="000000"/>
                </a:solidFill>
                <a:latin typeface="Merienda"/>
                <a:ea typeface="Merienda"/>
                <a:cs typeface="Merienda"/>
                <a:sym typeface="Merienda"/>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1665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38761D"/>
              </a:buClr>
              <a:buSzPts val="3600"/>
              <a:buFont typeface="Merienda"/>
              <a:buNone/>
              <a:defRPr sz="3600">
                <a:solidFill>
                  <a:srgbClr val="38761D"/>
                </a:solidFill>
                <a:latin typeface="Merienda"/>
                <a:ea typeface="Merienda"/>
                <a:cs typeface="Merienda"/>
                <a:sym typeface="Meriend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1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jpg"/><Relationship Id="rId12" Type="http://schemas.openxmlformats.org/officeDocument/2006/relationships/image" Target="../media/image55.jpg"/><Relationship Id="rId17" Type="http://schemas.openxmlformats.org/officeDocument/2006/relationships/image" Target="../media/image60.png"/><Relationship Id="rId2" Type="http://schemas.openxmlformats.org/officeDocument/2006/relationships/notesSlide" Target="../notesSlides/notesSlide8.xml"/><Relationship Id="rId16" Type="http://schemas.openxmlformats.org/officeDocument/2006/relationships/image" Target="../media/image59.jpg"/><Relationship Id="rId20" Type="http://schemas.openxmlformats.org/officeDocument/2006/relationships/image" Target="../media/image63.jpg"/><Relationship Id="rId1" Type="http://schemas.openxmlformats.org/officeDocument/2006/relationships/slideLayout" Target="../slideLayouts/slideLayout3.xml"/><Relationship Id="rId6" Type="http://schemas.openxmlformats.org/officeDocument/2006/relationships/image" Target="../media/image49.jp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jpg"/><Relationship Id="rId10" Type="http://schemas.openxmlformats.org/officeDocument/2006/relationships/image" Target="../media/image53.jp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
        <p:cNvGrpSpPr/>
        <p:nvPr/>
      </p:nvGrpSpPr>
      <p:grpSpPr>
        <a:xfrm>
          <a:off x="0" y="0"/>
          <a:ext cx="0" cy="0"/>
          <a:chOff x="0" y="0"/>
          <a:chExt cx="0" cy="0"/>
        </a:xfrm>
      </p:grpSpPr>
      <p:pic>
        <p:nvPicPr>
          <p:cNvPr id="129" name="Google Shape;129;p25"/>
          <p:cNvPicPr preferRelativeResize="0"/>
          <p:nvPr/>
        </p:nvPicPr>
        <p:blipFill rotWithShape="1">
          <a:blip r:embed="rId3">
            <a:alphaModFix/>
          </a:blip>
          <a:srcRect b="16846"/>
          <a:stretch/>
        </p:blipFill>
        <p:spPr>
          <a:xfrm>
            <a:off x="0" y="0"/>
            <a:ext cx="9144002" cy="5053499"/>
          </a:xfrm>
          <a:prstGeom prst="rect">
            <a:avLst/>
          </a:prstGeom>
          <a:noFill/>
          <a:ln>
            <a:noFill/>
          </a:ln>
          <a:effectLst>
            <a:outerShdw blurRad="285750" dist="9525" algn="bl" rotWithShape="0">
              <a:srgbClr val="000000"/>
            </a:outerShdw>
          </a:effectLst>
        </p:spPr>
      </p:pic>
      <p:sp>
        <p:nvSpPr>
          <p:cNvPr id="130" name="Google Shape;130;p25"/>
          <p:cNvSpPr txBox="1">
            <a:spLocks noGrp="1"/>
          </p:cNvSpPr>
          <p:nvPr>
            <p:ph type="ctrTitle"/>
          </p:nvPr>
        </p:nvSpPr>
        <p:spPr>
          <a:xfrm>
            <a:off x="311700" y="86575"/>
            <a:ext cx="8520600" cy="1382100"/>
          </a:xfrm>
          <a:prstGeom prst="rect">
            <a:avLst/>
          </a:prstGeom>
          <a:effectLst>
            <a:outerShdw blurRad="57150" dist="19050" dir="5400000" algn="bl" rotWithShape="0">
              <a:srgbClr val="FFFFFF"/>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4800" b="1">
                <a:solidFill>
                  <a:srgbClr val="000000"/>
                </a:solidFill>
                <a:latin typeface="Walter Turncoat"/>
                <a:ea typeface="Walter Turncoat"/>
                <a:cs typeface="Walter Turncoat"/>
                <a:sym typeface="Walter Turncoat"/>
              </a:rPr>
              <a:t>Young Forest Wildlife: </a:t>
            </a:r>
            <a:endParaRPr sz="4800" b="1">
              <a:solidFill>
                <a:srgbClr val="000000"/>
              </a:solidFill>
              <a:latin typeface="Walter Turncoat"/>
              <a:ea typeface="Walter Turncoat"/>
              <a:cs typeface="Walter Turncoat"/>
              <a:sym typeface="Walter Turncoat"/>
            </a:endParaRPr>
          </a:p>
          <a:p>
            <a:pPr marL="0" lvl="0" indent="0" algn="ctr" rtl="0">
              <a:spcBef>
                <a:spcPts val="0"/>
              </a:spcBef>
              <a:spcAft>
                <a:spcPts val="0"/>
              </a:spcAft>
              <a:buNone/>
            </a:pPr>
            <a:r>
              <a:rPr lang="en" sz="4000" b="1">
                <a:solidFill>
                  <a:srgbClr val="000000"/>
                </a:solidFill>
                <a:latin typeface="Walter Turncoat"/>
                <a:ea typeface="Walter Turncoat"/>
                <a:cs typeface="Walter Turncoat"/>
                <a:sym typeface="Walter Turncoat"/>
              </a:rPr>
              <a:t>The New England Cottontail</a:t>
            </a:r>
            <a:endParaRPr sz="4000" b="1">
              <a:solidFill>
                <a:srgbClr val="000000"/>
              </a:solidFill>
              <a:latin typeface="Walter Turncoat"/>
              <a:ea typeface="Walter Turncoat"/>
              <a:cs typeface="Walter Turncoat"/>
              <a:sym typeface="Walter Turncoat"/>
            </a:endParaRPr>
          </a:p>
        </p:txBody>
      </p:sp>
      <p:pic>
        <p:nvPicPr>
          <p:cNvPr id="131" name="Google Shape;131;p25"/>
          <p:cNvPicPr preferRelativeResize="0"/>
          <p:nvPr/>
        </p:nvPicPr>
        <p:blipFill rotWithShape="1">
          <a:blip r:embed="rId4">
            <a:alphaModFix/>
          </a:blip>
          <a:srcRect r="22630"/>
          <a:stretch/>
        </p:blipFill>
        <p:spPr>
          <a:xfrm>
            <a:off x="5588125" y="4049038"/>
            <a:ext cx="3426425" cy="1085525"/>
          </a:xfrm>
          <a:prstGeom prst="rect">
            <a:avLst/>
          </a:prstGeom>
          <a:noFill/>
          <a:ln>
            <a:noFill/>
          </a:ln>
        </p:spPr>
      </p:pic>
      <p:sp>
        <p:nvSpPr>
          <p:cNvPr id="132" name="Google Shape;132;p25"/>
          <p:cNvSpPr txBox="1"/>
          <p:nvPr/>
        </p:nvSpPr>
        <p:spPr>
          <a:xfrm>
            <a:off x="259500" y="4130100"/>
            <a:ext cx="5557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000000"/>
                </a:solidFill>
                <a:latin typeface="Walter Turncoat"/>
                <a:ea typeface="Walter Turncoat"/>
                <a:cs typeface="Walter Turncoat"/>
                <a:sym typeface="Walter Turncoat"/>
              </a:rPr>
              <a:t>RI DEM Division of Fish and Wildlife</a:t>
            </a:r>
            <a:endParaRPr sz="2400" b="1">
              <a:solidFill>
                <a:srgbClr val="000000"/>
              </a:solidFill>
              <a:latin typeface="Walter Turncoat"/>
              <a:ea typeface="Walter Turncoat"/>
              <a:cs typeface="Walter Turncoat"/>
              <a:sym typeface="Walter Turncoat"/>
            </a:endParaRPr>
          </a:p>
          <a:p>
            <a:pPr marL="0" lvl="0" indent="0" algn="l" rtl="0">
              <a:spcBef>
                <a:spcPts val="0"/>
              </a:spcBef>
              <a:spcAft>
                <a:spcPts val="0"/>
              </a:spcAft>
              <a:buNone/>
            </a:pPr>
            <a:r>
              <a:rPr lang="en" sz="2400" b="1">
                <a:solidFill>
                  <a:srgbClr val="000000"/>
                </a:solidFill>
                <a:latin typeface="Walter Turncoat"/>
                <a:ea typeface="Walter Turncoat"/>
                <a:cs typeface="Walter Turncoat"/>
                <a:sym typeface="Walter Turncoat"/>
              </a:rPr>
              <a:t>Rhody Critter Kits Program</a:t>
            </a:r>
            <a:endParaRPr>
              <a:latin typeface="Walter Turncoat"/>
              <a:ea typeface="Walter Turncoat"/>
              <a:cs typeface="Walter Turncoat"/>
              <a:sym typeface="Walter Turnco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36"/>
        <p:cNvGrpSpPr/>
        <p:nvPr/>
      </p:nvGrpSpPr>
      <p:grpSpPr>
        <a:xfrm>
          <a:off x="0" y="0"/>
          <a:ext cx="0" cy="0"/>
          <a:chOff x="0" y="0"/>
          <a:chExt cx="0" cy="0"/>
        </a:xfrm>
      </p:grpSpPr>
      <p:grpSp>
        <p:nvGrpSpPr>
          <p:cNvPr id="137" name="Google Shape;137;p26"/>
          <p:cNvGrpSpPr/>
          <p:nvPr/>
        </p:nvGrpSpPr>
        <p:grpSpPr>
          <a:xfrm>
            <a:off x="1302126" y="813853"/>
            <a:ext cx="6418144" cy="4309206"/>
            <a:chOff x="1504825" y="601025"/>
            <a:chExt cx="6006124" cy="4408845"/>
          </a:xfrm>
        </p:grpSpPr>
        <p:pic>
          <p:nvPicPr>
            <p:cNvPr id="138" name="Google Shape;138;p26"/>
            <p:cNvPicPr preferRelativeResize="0"/>
            <p:nvPr/>
          </p:nvPicPr>
          <p:blipFill rotWithShape="1">
            <a:blip r:embed="rId3">
              <a:alphaModFix/>
            </a:blip>
            <a:srcRect t="17857"/>
            <a:stretch/>
          </p:blipFill>
          <p:spPr>
            <a:xfrm>
              <a:off x="1504837" y="601025"/>
              <a:ext cx="6006100" cy="3812150"/>
            </a:xfrm>
            <a:prstGeom prst="rect">
              <a:avLst/>
            </a:prstGeom>
            <a:noFill/>
            <a:ln w="9525" cap="flat" cmpd="sng">
              <a:solidFill>
                <a:srgbClr val="000000"/>
              </a:solidFill>
              <a:prstDash val="solid"/>
              <a:round/>
              <a:headEnd type="none" w="sm" len="sm"/>
              <a:tailEnd type="none" w="sm" len="sm"/>
            </a:ln>
          </p:spPr>
        </p:pic>
        <p:pic>
          <p:nvPicPr>
            <p:cNvPr id="139" name="Google Shape;139;p26"/>
            <p:cNvPicPr preferRelativeResize="0"/>
            <p:nvPr/>
          </p:nvPicPr>
          <p:blipFill>
            <a:blip r:embed="rId4">
              <a:alphaModFix/>
            </a:blip>
            <a:stretch>
              <a:fillRect/>
            </a:stretch>
          </p:blipFill>
          <p:spPr>
            <a:xfrm>
              <a:off x="3434956" y="4179236"/>
              <a:ext cx="842519" cy="825650"/>
            </a:xfrm>
            <a:prstGeom prst="rect">
              <a:avLst/>
            </a:prstGeom>
            <a:noFill/>
            <a:ln w="9525" cap="flat" cmpd="sng">
              <a:solidFill>
                <a:srgbClr val="000000"/>
              </a:solidFill>
              <a:prstDash val="solid"/>
              <a:round/>
              <a:headEnd type="none" w="sm" len="sm"/>
              <a:tailEnd type="none" w="sm" len="sm"/>
            </a:ln>
          </p:spPr>
        </p:pic>
        <p:pic>
          <p:nvPicPr>
            <p:cNvPr id="140" name="Google Shape;140;p26"/>
            <p:cNvPicPr preferRelativeResize="0"/>
            <p:nvPr/>
          </p:nvPicPr>
          <p:blipFill>
            <a:blip r:embed="rId5">
              <a:alphaModFix/>
            </a:blip>
            <a:stretch>
              <a:fillRect/>
            </a:stretch>
          </p:blipFill>
          <p:spPr>
            <a:xfrm>
              <a:off x="5393286" y="4179213"/>
              <a:ext cx="1031014" cy="825650"/>
            </a:xfrm>
            <a:prstGeom prst="rect">
              <a:avLst/>
            </a:prstGeom>
            <a:noFill/>
            <a:ln w="9525" cap="flat" cmpd="sng">
              <a:solidFill>
                <a:srgbClr val="000000"/>
              </a:solidFill>
              <a:prstDash val="solid"/>
              <a:round/>
              <a:headEnd type="none" w="sm" len="sm"/>
              <a:tailEnd type="none" w="sm" len="sm"/>
            </a:ln>
          </p:spPr>
        </p:pic>
        <p:pic>
          <p:nvPicPr>
            <p:cNvPr id="141" name="Google Shape;141;p26"/>
            <p:cNvPicPr preferRelativeResize="0"/>
            <p:nvPr/>
          </p:nvPicPr>
          <p:blipFill>
            <a:blip r:embed="rId6">
              <a:alphaModFix/>
            </a:blip>
            <a:stretch>
              <a:fillRect/>
            </a:stretch>
          </p:blipFill>
          <p:spPr>
            <a:xfrm>
              <a:off x="6375699" y="4179213"/>
              <a:ext cx="1135250" cy="825650"/>
            </a:xfrm>
            <a:prstGeom prst="rect">
              <a:avLst/>
            </a:prstGeom>
            <a:noFill/>
            <a:ln w="9525" cap="flat" cmpd="sng">
              <a:solidFill>
                <a:srgbClr val="000000"/>
              </a:solidFill>
              <a:prstDash val="solid"/>
              <a:round/>
              <a:headEnd type="none" w="sm" len="sm"/>
              <a:tailEnd type="none" w="sm" len="sm"/>
            </a:ln>
          </p:spPr>
        </p:pic>
        <p:pic>
          <p:nvPicPr>
            <p:cNvPr id="142" name="Google Shape;142;p26"/>
            <p:cNvPicPr preferRelativeResize="0"/>
            <p:nvPr/>
          </p:nvPicPr>
          <p:blipFill rotWithShape="1">
            <a:blip r:embed="rId7">
              <a:alphaModFix/>
            </a:blip>
            <a:srcRect l="11046" t="4409" r="12611" b="14977"/>
            <a:stretch/>
          </p:blipFill>
          <p:spPr>
            <a:xfrm>
              <a:off x="2451625" y="4179225"/>
              <a:ext cx="1031024" cy="819750"/>
            </a:xfrm>
            <a:prstGeom prst="rect">
              <a:avLst/>
            </a:prstGeom>
            <a:noFill/>
            <a:ln w="9525" cap="flat" cmpd="sng">
              <a:solidFill>
                <a:srgbClr val="000000"/>
              </a:solidFill>
              <a:prstDash val="solid"/>
              <a:round/>
              <a:headEnd type="none" w="sm" len="sm"/>
              <a:tailEnd type="none" w="sm" len="sm"/>
            </a:ln>
          </p:spPr>
        </p:pic>
        <p:pic>
          <p:nvPicPr>
            <p:cNvPr id="143" name="Google Shape;143;p26"/>
            <p:cNvPicPr preferRelativeResize="0"/>
            <p:nvPr/>
          </p:nvPicPr>
          <p:blipFill rotWithShape="1">
            <a:blip r:embed="rId8">
              <a:alphaModFix/>
            </a:blip>
            <a:srcRect l="26091" r="2657" b="11339"/>
            <a:stretch/>
          </p:blipFill>
          <p:spPr>
            <a:xfrm>
              <a:off x="1504825" y="4179224"/>
              <a:ext cx="983325" cy="819750"/>
            </a:xfrm>
            <a:prstGeom prst="rect">
              <a:avLst/>
            </a:prstGeom>
            <a:noFill/>
            <a:ln w="9525" cap="flat" cmpd="sng">
              <a:solidFill>
                <a:srgbClr val="000000"/>
              </a:solidFill>
              <a:prstDash val="solid"/>
              <a:round/>
              <a:headEnd type="none" w="sm" len="sm"/>
              <a:tailEnd type="none" w="sm" len="sm"/>
            </a:ln>
          </p:spPr>
        </p:pic>
        <p:pic>
          <p:nvPicPr>
            <p:cNvPr id="144" name="Google Shape;144;p26"/>
            <p:cNvPicPr preferRelativeResize="0"/>
            <p:nvPr/>
          </p:nvPicPr>
          <p:blipFill rotWithShape="1">
            <a:blip r:embed="rId9">
              <a:alphaModFix/>
            </a:blip>
            <a:srcRect b="-3337"/>
            <a:stretch/>
          </p:blipFill>
          <p:spPr>
            <a:xfrm>
              <a:off x="4277467" y="4179229"/>
              <a:ext cx="1135248" cy="830642"/>
            </a:xfrm>
            <a:prstGeom prst="rect">
              <a:avLst/>
            </a:prstGeom>
            <a:noFill/>
            <a:ln w="9525" cap="flat" cmpd="sng">
              <a:solidFill>
                <a:srgbClr val="000000"/>
              </a:solidFill>
              <a:prstDash val="solid"/>
              <a:round/>
              <a:headEnd type="none" w="sm" len="sm"/>
              <a:tailEnd type="none" w="sm" len="sm"/>
            </a:ln>
          </p:spPr>
        </p:pic>
      </p:grpSp>
      <p:sp>
        <p:nvSpPr>
          <p:cNvPr id="145" name="Google Shape;145;p26"/>
          <p:cNvSpPr txBox="1">
            <a:spLocks noGrp="1"/>
          </p:cNvSpPr>
          <p:nvPr>
            <p:ph type="title"/>
          </p:nvPr>
        </p:nvSpPr>
        <p:spPr>
          <a:xfrm>
            <a:off x="0" y="-95250"/>
            <a:ext cx="9061500" cy="994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4100"/>
              <a:buFont typeface="Arial"/>
              <a:buNone/>
            </a:pPr>
            <a:r>
              <a:rPr lang="en" sz="4500">
                <a:solidFill>
                  <a:srgbClr val="000000"/>
                </a:solidFill>
                <a:latin typeface="Walter Turncoat"/>
                <a:ea typeface="Walter Turncoat"/>
                <a:cs typeface="Walter Turncoat"/>
                <a:sym typeface="Walter Turncoat"/>
              </a:rPr>
              <a:t>What is a “young forest”?</a:t>
            </a:r>
            <a:endParaRPr sz="4500">
              <a:solidFill>
                <a:srgbClr val="000000"/>
              </a:solidFill>
              <a:latin typeface="Walter Turncoat"/>
              <a:ea typeface="Walter Turncoat"/>
              <a:cs typeface="Walter Turncoat"/>
              <a:sym typeface="Walter Turnco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311700" y="181625"/>
            <a:ext cx="8520600" cy="66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latin typeface="Walter Turncoat"/>
                <a:ea typeface="Walter Turncoat"/>
                <a:cs typeface="Walter Turncoat"/>
                <a:sym typeface="Walter Turncoat"/>
              </a:rPr>
              <a:t>Who lives in a young forest?</a:t>
            </a:r>
            <a:endParaRPr>
              <a:solidFill>
                <a:srgbClr val="000000"/>
              </a:solidFill>
              <a:latin typeface="Walter Turncoat"/>
              <a:ea typeface="Walter Turncoat"/>
              <a:cs typeface="Walter Turncoat"/>
              <a:sym typeface="Walter Turncoat"/>
            </a:endParaRPr>
          </a:p>
        </p:txBody>
      </p:sp>
      <p:pic>
        <p:nvPicPr>
          <p:cNvPr id="151" name="Google Shape;151;p27"/>
          <p:cNvPicPr preferRelativeResize="0"/>
          <p:nvPr/>
        </p:nvPicPr>
        <p:blipFill rotWithShape="1">
          <a:blip r:embed="rId3">
            <a:alphaModFix/>
          </a:blip>
          <a:srcRect/>
          <a:stretch/>
        </p:blipFill>
        <p:spPr>
          <a:xfrm>
            <a:off x="294671" y="1255643"/>
            <a:ext cx="1679475" cy="1391133"/>
          </a:xfrm>
          <a:prstGeom prst="rect">
            <a:avLst/>
          </a:prstGeom>
          <a:noFill/>
          <a:ln>
            <a:noFill/>
          </a:ln>
        </p:spPr>
      </p:pic>
      <p:pic>
        <p:nvPicPr>
          <p:cNvPr id="152" name="Google Shape;152;p27"/>
          <p:cNvPicPr preferRelativeResize="0"/>
          <p:nvPr/>
        </p:nvPicPr>
        <p:blipFill rotWithShape="1">
          <a:blip r:embed="rId4">
            <a:alphaModFix/>
          </a:blip>
          <a:srcRect/>
          <a:stretch/>
        </p:blipFill>
        <p:spPr>
          <a:xfrm>
            <a:off x="1974146" y="1255643"/>
            <a:ext cx="1906500" cy="1389100"/>
          </a:xfrm>
          <a:prstGeom prst="rect">
            <a:avLst/>
          </a:prstGeom>
          <a:noFill/>
          <a:ln>
            <a:noFill/>
          </a:ln>
        </p:spPr>
      </p:pic>
      <p:pic>
        <p:nvPicPr>
          <p:cNvPr id="153" name="Google Shape;153;p27"/>
          <p:cNvPicPr preferRelativeResize="0"/>
          <p:nvPr/>
        </p:nvPicPr>
        <p:blipFill rotWithShape="1">
          <a:blip r:embed="rId5">
            <a:alphaModFix/>
          </a:blip>
          <a:srcRect/>
          <a:stretch/>
        </p:blipFill>
        <p:spPr>
          <a:xfrm>
            <a:off x="5419219" y="1255643"/>
            <a:ext cx="1750625" cy="1389100"/>
          </a:xfrm>
          <a:prstGeom prst="rect">
            <a:avLst/>
          </a:prstGeom>
          <a:noFill/>
          <a:ln>
            <a:noFill/>
          </a:ln>
        </p:spPr>
      </p:pic>
      <p:pic>
        <p:nvPicPr>
          <p:cNvPr id="154" name="Google Shape;154;p27"/>
          <p:cNvPicPr preferRelativeResize="0"/>
          <p:nvPr/>
        </p:nvPicPr>
        <p:blipFill rotWithShape="1">
          <a:blip r:embed="rId6">
            <a:alphaModFix/>
          </a:blip>
          <a:srcRect r="15945"/>
          <a:stretch/>
        </p:blipFill>
        <p:spPr>
          <a:xfrm>
            <a:off x="7169847" y="1255643"/>
            <a:ext cx="1679475" cy="1389100"/>
          </a:xfrm>
          <a:prstGeom prst="rect">
            <a:avLst/>
          </a:prstGeom>
          <a:noFill/>
          <a:ln>
            <a:noFill/>
          </a:ln>
        </p:spPr>
      </p:pic>
      <p:grpSp>
        <p:nvGrpSpPr>
          <p:cNvPr id="155" name="Google Shape;155;p27"/>
          <p:cNvGrpSpPr/>
          <p:nvPr/>
        </p:nvGrpSpPr>
        <p:grpSpPr>
          <a:xfrm>
            <a:off x="260652" y="2722965"/>
            <a:ext cx="8622694" cy="1162139"/>
            <a:chOff x="0" y="0"/>
            <a:chExt cx="2147483647" cy="2147483647"/>
          </a:xfrm>
        </p:grpSpPr>
        <p:pic>
          <p:nvPicPr>
            <p:cNvPr id="156" name="Google Shape;156;p27"/>
            <p:cNvPicPr preferRelativeResize="0"/>
            <p:nvPr/>
          </p:nvPicPr>
          <p:blipFill rotWithShape="1">
            <a:blip r:embed="rId7">
              <a:alphaModFix/>
            </a:blip>
            <a:srcRect/>
            <a:stretch/>
          </p:blipFill>
          <p:spPr>
            <a:xfrm>
              <a:off x="0" y="14223881"/>
              <a:ext cx="542154856" cy="2128633000"/>
            </a:xfrm>
            <a:prstGeom prst="rect">
              <a:avLst/>
            </a:prstGeom>
            <a:noFill/>
            <a:ln>
              <a:noFill/>
            </a:ln>
          </p:spPr>
        </p:pic>
        <p:pic>
          <p:nvPicPr>
            <p:cNvPr id="157" name="Google Shape;157;p27"/>
            <p:cNvPicPr preferRelativeResize="0"/>
            <p:nvPr/>
          </p:nvPicPr>
          <p:blipFill rotWithShape="1">
            <a:blip r:embed="rId8">
              <a:alphaModFix/>
            </a:blip>
            <a:srcRect/>
            <a:stretch/>
          </p:blipFill>
          <p:spPr>
            <a:xfrm>
              <a:off x="771382446" y="18850657"/>
              <a:ext cx="382520289" cy="2128632989"/>
            </a:xfrm>
            <a:prstGeom prst="rect">
              <a:avLst/>
            </a:prstGeom>
            <a:noFill/>
            <a:ln>
              <a:noFill/>
            </a:ln>
          </p:spPr>
        </p:pic>
        <p:pic>
          <p:nvPicPr>
            <p:cNvPr id="158" name="Google Shape;158;p27"/>
            <p:cNvPicPr preferRelativeResize="0"/>
            <p:nvPr/>
          </p:nvPicPr>
          <p:blipFill rotWithShape="1">
            <a:blip r:embed="rId9">
              <a:alphaModFix/>
            </a:blip>
            <a:srcRect/>
            <a:stretch/>
          </p:blipFill>
          <p:spPr>
            <a:xfrm>
              <a:off x="1425879613" y="0"/>
              <a:ext cx="370662607" cy="2124006232"/>
            </a:xfrm>
            <a:prstGeom prst="rect">
              <a:avLst/>
            </a:prstGeom>
            <a:noFill/>
            <a:ln>
              <a:noFill/>
            </a:ln>
          </p:spPr>
        </p:pic>
        <p:pic>
          <p:nvPicPr>
            <p:cNvPr id="159" name="Google Shape;159;p27"/>
            <p:cNvPicPr preferRelativeResize="0"/>
            <p:nvPr/>
          </p:nvPicPr>
          <p:blipFill rotWithShape="1">
            <a:blip r:embed="rId10">
              <a:alphaModFix/>
            </a:blip>
            <a:srcRect/>
            <a:stretch/>
          </p:blipFill>
          <p:spPr>
            <a:xfrm>
              <a:off x="1765794571" y="0"/>
              <a:ext cx="381689075" cy="2124006236"/>
            </a:xfrm>
            <a:prstGeom prst="rect">
              <a:avLst/>
            </a:prstGeom>
            <a:noFill/>
            <a:ln>
              <a:noFill/>
            </a:ln>
          </p:spPr>
        </p:pic>
        <p:pic>
          <p:nvPicPr>
            <p:cNvPr id="160" name="Google Shape;160;p27"/>
            <p:cNvPicPr preferRelativeResize="0"/>
            <p:nvPr/>
          </p:nvPicPr>
          <p:blipFill rotWithShape="1">
            <a:blip r:embed="rId11">
              <a:alphaModFix/>
            </a:blip>
            <a:srcRect/>
            <a:stretch/>
          </p:blipFill>
          <p:spPr>
            <a:xfrm>
              <a:off x="1120264885" y="0"/>
              <a:ext cx="357484394" cy="2124006340"/>
            </a:xfrm>
            <a:prstGeom prst="rect">
              <a:avLst/>
            </a:prstGeom>
            <a:noFill/>
            <a:ln>
              <a:noFill/>
            </a:ln>
          </p:spPr>
        </p:pic>
      </p:grpSp>
      <p:grpSp>
        <p:nvGrpSpPr>
          <p:cNvPr id="161" name="Google Shape;161;p27"/>
          <p:cNvGrpSpPr/>
          <p:nvPr/>
        </p:nvGrpSpPr>
        <p:grpSpPr>
          <a:xfrm>
            <a:off x="590355" y="3952775"/>
            <a:ext cx="7963295" cy="1190725"/>
            <a:chOff x="0" y="0"/>
            <a:chExt cx="2147483647" cy="2147483647"/>
          </a:xfrm>
        </p:grpSpPr>
        <p:pic>
          <p:nvPicPr>
            <p:cNvPr id="162" name="Google Shape;162;p27"/>
            <p:cNvPicPr preferRelativeResize="0"/>
            <p:nvPr/>
          </p:nvPicPr>
          <p:blipFill rotWithShape="1">
            <a:blip r:embed="rId12">
              <a:alphaModFix/>
            </a:blip>
            <a:srcRect l="17471"/>
            <a:stretch/>
          </p:blipFill>
          <p:spPr>
            <a:xfrm>
              <a:off x="1679728597" y="0"/>
              <a:ext cx="467755049" cy="2132109150"/>
            </a:xfrm>
            <a:prstGeom prst="rect">
              <a:avLst/>
            </a:prstGeom>
            <a:noFill/>
            <a:ln>
              <a:noFill/>
            </a:ln>
          </p:spPr>
        </p:pic>
        <p:pic>
          <p:nvPicPr>
            <p:cNvPr id="163" name="Google Shape;163;p27"/>
            <p:cNvPicPr preferRelativeResize="0"/>
            <p:nvPr/>
          </p:nvPicPr>
          <p:blipFill rotWithShape="1">
            <a:blip r:embed="rId13">
              <a:alphaModFix/>
            </a:blip>
            <a:srcRect l="21868"/>
            <a:stretch/>
          </p:blipFill>
          <p:spPr>
            <a:xfrm>
              <a:off x="1317212954" y="15374497"/>
              <a:ext cx="373633606" cy="2132109149"/>
            </a:xfrm>
            <a:prstGeom prst="rect">
              <a:avLst/>
            </a:prstGeom>
            <a:noFill/>
            <a:ln>
              <a:noFill/>
            </a:ln>
          </p:spPr>
        </p:pic>
        <p:pic>
          <p:nvPicPr>
            <p:cNvPr id="164" name="Google Shape;164;p27"/>
            <p:cNvPicPr preferRelativeResize="0"/>
            <p:nvPr/>
          </p:nvPicPr>
          <p:blipFill rotWithShape="1">
            <a:blip r:embed="rId14">
              <a:alphaModFix/>
            </a:blip>
            <a:srcRect/>
            <a:stretch/>
          </p:blipFill>
          <p:spPr>
            <a:xfrm>
              <a:off x="0" y="33031829"/>
              <a:ext cx="558677330" cy="2066892672"/>
            </a:xfrm>
            <a:prstGeom prst="rect">
              <a:avLst/>
            </a:prstGeom>
            <a:noFill/>
            <a:ln>
              <a:noFill/>
            </a:ln>
          </p:spPr>
        </p:pic>
        <p:pic>
          <p:nvPicPr>
            <p:cNvPr id="165" name="Google Shape;165;p27"/>
            <p:cNvPicPr preferRelativeResize="0"/>
            <p:nvPr/>
          </p:nvPicPr>
          <p:blipFill rotWithShape="1">
            <a:blip r:embed="rId15">
              <a:alphaModFix/>
            </a:blip>
            <a:srcRect/>
            <a:stretch/>
          </p:blipFill>
          <p:spPr>
            <a:xfrm>
              <a:off x="506896940" y="36668859"/>
              <a:ext cx="518814858" cy="2060141485"/>
            </a:xfrm>
            <a:prstGeom prst="rect">
              <a:avLst/>
            </a:prstGeom>
            <a:noFill/>
            <a:ln>
              <a:noFill/>
            </a:ln>
          </p:spPr>
        </p:pic>
        <p:pic>
          <p:nvPicPr>
            <p:cNvPr id="166" name="Google Shape;166;p27"/>
            <p:cNvPicPr preferRelativeResize="0"/>
            <p:nvPr/>
          </p:nvPicPr>
          <p:blipFill rotWithShape="1">
            <a:blip r:embed="rId16">
              <a:alphaModFix/>
            </a:blip>
            <a:srcRect/>
            <a:stretch/>
          </p:blipFill>
          <p:spPr>
            <a:xfrm>
              <a:off x="916905230" y="15390330"/>
              <a:ext cx="403694385" cy="2081422195"/>
            </a:xfrm>
            <a:prstGeom prst="rect">
              <a:avLst/>
            </a:prstGeom>
            <a:noFill/>
            <a:ln>
              <a:noFill/>
            </a:ln>
          </p:spPr>
        </p:pic>
      </p:grpSp>
      <p:pic>
        <p:nvPicPr>
          <p:cNvPr id="167" name="Google Shape;167;p27"/>
          <p:cNvPicPr preferRelativeResize="0"/>
          <p:nvPr/>
        </p:nvPicPr>
        <p:blipFill rotWithShape="1">
          <a:blip r:embed="rId17">
            <a:alphaModFix/>
          </a:blip>
          <a:srcRect/>
          <a:stretch/>
        </p:blipFill>
        <p:spPr>
          <a:xfrm>
            <a:off x="3880645" y="1255643"/>
            <a:ext cx="1566300" cy="1389100"/>
          </a:xfrm>
          <a:prstGeom prst="rect">
            <a:avLst/>
          </a:prstGeom>
          <a:noFill/>
          <a:ln>
            <a:noFill/>
          </a:ln>
          <a:effectLst>
            <a:outerShdw blurRad="57150" dist="57150" dir="1680000" algn="bl" rotWithShape="0">
              <a:srgbClr val="000000"/>
            </a:outerShdw>
          </a:effectLst>
        </p:spPr>
      </p:pic>
      <p:pic>
        <p:nvPicPr>
          <p:cNvPr id="168" name="Google Shape;168;p27"/>
          <p:cNvPicPr preferRelativeResize="0"/>
          <p:nvPr/>
        </p:nvPicPr>
        <p:blipFill rotWithShape="1">
          <a:blip r:embed="rId18">
            <a:alphaModFix/>
          </a:blip>
          <a:srcRect l="19659" r="7798"/>
          <a:stretch/>
        </p:blipFill>
        <p:spPr>
          <a:xfrm>
            <a:off x="1857725" y="2704425"/>
            <a:ext cx="1535700" cy="1190700"/>
          </a:xfrm>
          <a:prstGeom prst="rect">
            <a:avLst/>
          </a:prstGeom>
          <a:noFill/>
          <a:ln>
            <a:noFill/>
          </a:ln>
          <a:effectLst>
            <a:outerShdw blurRad="50800" dist="38100" dir="2700000" algn="tl" rotWithShape="0">
              <a:srgbClr val="000000"/>
            </a:outerShdw>
          </a:effectLst>
        </p:spPr>
      </p:pic>
      <p:sp>
        <p:nvSpPr>
          <p:cNvPr id="169" name="Google Shape;169;p27"/>
          <p:cNvSpPr/>
          <p:nvPr/>
        </p:nvSpPr>
        <p:spPr>
          <a:xfrm>
            <a:off x="3855050" y="1267825"/>
            <a:ext cx="1566300" cy="1479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2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2186250" y="181625"/>
            <a:ext cx="4771500" cy="6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0000"/>
                </a:solidFill>
                <a:latin typeface="Walter Turncoat"/>
                <a:ea typeface="Walter Turncoat"/>
                <a:cs typeface="Walter Turncoat"/>
                <a:sym typeface="Walter Turncoat"/>
              </a:rPr>
              <a:t>The Rabbit Life</a:t>
            </a:r>
            <a:endParaRPr sz="4800">
              <a:solidFill>
                <a:srgbClr val="000000"/>
              </a:solidFill>
              <a:latin typeface="Walter Turncoat"/>
              <a:ea typeface="Walter Turncoat"/>
              <a:cs typeface="Walter Turncoat"/>
              <a:sym typeface="Walter Turncoat"/>
            </a:endParaRPr>
          </a:p>
        </p:txBody>
      </p:sp>
      <p:sp>
        <p:nvSpPr>
          <p:cNvPr id="175" name="Google Shape;175;p28"/>
          <p:cNvSpPr txBox="1">
            <a:spLocks noGrp="1"/>
          </p:cNvSpPr>
          <p:nvPr>
            <p:ph type="body" idx="1"/>
          </p:nvPr>
        </p:nvSpPr>
        <p:spPr>
          <a:xfrm>
            <a:off x="2677500" y="3164300"/>
            <a:ext cx="3677400" cy="18309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Font typeface="Walter Turncoat"/>
              <a:buChar char="●"/>
            </a:pPr>
            <a:r>
              <a:rPr lang="en">
                <a:latin typeface="Walter Turncoat"/>
                <a:ea typeface="Walter Turncoat"/>
                <a:cs typeface="Walter Turncoat"/>
                <a:sym typeface="Walter Turncoat"/>
              </a:rPr>
              <a:t>2-3 litters per year</a:t>
            </a:r>
            <a:endParaRPr>
              <a:latin typeface="Walter Turncoat"/>
              <a:ea typeface="Walter Turncoat"/>
              <a:cs typeface="Walter Turncoat"/>
              <a:sym typeface="Walter Turncoat"/>
            </a:endParaRPr>
          </a:p>
          <a:p>
            <a:pPr marL="457200" lvl="0" indent="-342900" algn="l" rtl="0">
              <a:lnSpc>
                <a:spcPct val="115000"/>
              </a:lnSpc>
              <a:spcBef>
                <a:spcPts val="0"/>
              </a:spcBef>
              <a:spcAft>
                <a:spcPts val="0"/>
              </a:spcAft>
              <a:buSzPts val="1800"/>
              <a:buFont typeface="Walter Turncoat"/>
              <a:buChar char="●"/>
            </a:pPr>
            <a:r>
              <a:rPr lang="en">
                <a:latin typeface="Walter Turncoat"/>
                <a:ea typeface="Walter Turncoat"/>
                <a:cs typeface="Walter Turncoat"/>
                <a:sym typeface="Walter Turncoat"/>
              </a:rPr>
              <a:t>2-8 young per litter</a:t>
            </a:r>
            <a:endParaRPr>
              <a:latin typeface="Walter Turncoat"/>
              <a:ea typeface="Walter Turncoat"/>
              <a:cs typeface="Walter Turncoat"/>
              <a:sym typeface="Walter Turncoat"/>
            </a:endParaRPr>
          </a:p>
          <a:p>
            <a:pPr marL="457200" lvl="0" indent="-342900" algn="l" rtl="0">
              <a:lnSpc>
                <a:spcPct val="115000"/>
              </a:lnSpc>
              <a:spcBef>
                <a:spcPts val="0"/>
              </a:spcBef>
              <a:spcAft>
                <a:spcPts val="0"/>
              </a:spcAft>
              <a:buSzPts val="1800"/>
              <a:buFont typeface="Walter Turncoat"/>
              <a:buChar char="●"/>
            </a:pPr>
            <a:r>
              <a:rPr lang="en">
                <a:latin typeface="Walter Turncoat"/>
                <a:ea typeface="Walter Turncoat"/>
                <a:cs typeface="Walter Turncoat"/>
                <a:sym typeface="Walter Turncoat"/>
              </a:rPr>
              <a:t>Young are fully mature at 4 months</a:t>
            </a:r>
            <a:endParaRPr>
              <a:latin typeface="Walter Turncoat"/>
              <a:ea typeface="Walter Turncoat"/>
              <a:cs typeface="Walter Turncoat"/>
              <a:sym typeface="Walter Turncoat"/>
            </a:endParaRPr>
          </a:p>
          <a:p>
            <a:pPr marL="457200" lvl="0" indent="-342900" algn="l" rtl="0">
              <a:lnSpc>
                <a:spcPct val="115000"/>
              </a:lnSpc>
              <a:spcBef>
                <a:spcPts val="0"/>
              </a:spcBef>
              <a:spcAft>
                <a:spcPts val="0"/>
              </a:spcAft>
              <a:buSzPts val="1800"/>
              <a:buChar char="●"/>
            </a:pPr>
            <a:r>
              <a:rPr lang="en">
                <a:latin typeface="Walter Turncoat"/>
                <a:ea typeface="Walter Turncoat"/>
                <a:cs typeface="Walter Turncoat"/>
                <a:sym typeface="Walter Turncoat"/>
              </a:rPr>
              <a:t>Up to </a:t>
            </a:r>
            <a:r>
              <a:rPr lang="en" b="1">
                <a:latin typeface="Walter Turncoat"/>
                <a:ea typeface="Walter Turncoat"/>
                <a:cs typeface="Walter Turncoat"/>
                <a:sym typeface="Walter Turncoat"/>
              </a:rPr>
              <a:t>100 </a:t>
            </a:r>
            <a:r>
              <a:rPr lang="en">
                <a:latin typeface="Walter Turncoat"/>
                <a:ea typeface="Walter Turncoat"/>
                <a:cs typeface="Walter Turncoat"/>
                <a:sym typeface="Walter Turncoat"/>
              </a:rPr>
              <a:t>acre range</a:t>
            </a:r>
            <a:endParaRPr>
              <a:latin typeface="Walter Turncoat"/>
              <a:ea typeface="Walter Turncoat"/>
              <a:cs typeface="Walter Turncoat"/>
              <a:sym typeface="Walter Turncoat"/>
            </a:endParaRPr>
          </a:p>
        </p:txBody>
      </p:sp>
      <p:pic>
        <p:nvPicPr>
          <p:cNvPr id="176" name="Google Shape;176;p28"/>
          <p:cNvPicPr preferRelativeResize="0"/>
          <p:nvPr/>
        </p:nvPicPr>
        <p:blipFill>
          <a:blip r:embed="rId3">
            <a:alphaModFix/>
          </a:blip>
          <a:stretch>
            <a:fillRect/>
          </a:stretch>
        </p:blipFill>
        <p:spPr>
          <a:xfrm flipH="1">
            <a:off x="6589414" y="3183700"/>
            <a:ext cx="2441211" cy="1830899"/>
          </a:xfrm>
          <a:prstGeom prst="rect">
            <a:avLst/>
          </a:prstGeom>
          <a:noFill/>
          <a:ln w="9525" cap="flat" cmpd="sng">
            <a:solidFill>
              <a:srgbClr val="000000"/>
            </a:solidFill>
            <a:prstDash val="solid"/>
            <a:round/>
            <a:headEnd type="none" w="sm" len="sm"/>
            <a:tailEnd type="none" w="sm" len="sm"/>
          </a:ln>
        </p:spPr>
      </p:pic>
      <p:pic>
        <p:nvPicPr>
          <p:cNvPr id="177" name="Google Shape;177;p28"/>
          <p:cNvPicPr preferRelativeResize="0"/>
          <p:nvPr/>
        </p:nvPicPr>
        <p:blipFill>
          <a:blip r:embed="rId4">
            <a:alphaModFix/>
          </a:blip>
          <a:stretch>
            <a:fillRect/>
          </a:stretch>
        </p:blipFill>
        <p:spPr>
          <a:xfrm>
            <a:off x="151500" y="2919150"/>
            <a:ext cx="2138195" cy="2095450"/>
          </a:xfrm>
          <a:prstGeom prst="rect">
            <a:avLst/>
          </a:prstGeom>
          <a:noFill/>
          <a:ln w="9525" cap="flat" cmpd="sng">
            <a:solidFill>
              <a:srgbClr val="000000"/>
            </a:solidFill>
            <a:prstDash val="solid"/>
            <a:round/>
            <a:headEnd type="none" w="sm" len="sm"/>
            <a:tailEnd type="none" w="sm" len="sm"/>
          </a:ln>
        </p:spPr>
      </p:pic>
      <p:sp>
        <p:nvSpPr>
          <p:cNvPr id="178" name="Google Shape;178;p28"/>
          <p:cNvSpPr txBox="1"/>
          <p:nvPr/>
        </p:nvSpPr>
        <p:spPr>
          <a:xfrm>
            <a:off x="2443650" y="2376750"/>
            <a:ext cx="4256700" cy="54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Walter Turncoat"/>
                <a:ea typeface="Walter Turncoat"/>
                <a:cs typeface="Walter Turncoat"/>
                <a:sym typeface="Walter Turncoat"/>
              </a:rPr>
              <a:t>Cottontails are </a:t>
            </a:r>
            <a:r>
              <a:rPr lang="en" sz="2400" b="1">
                <a:latin typeface="Walter Turncoat"/>
                <a:ea typeface="Walter Turncoat"/>
                <a:cs typeface="Walter Turncoat"/>
                <a:sym typeface="Walter Turncoat"/>
              </a:rPr>
              <a:t>herbivores</a:t>
            </a:r>
            <a:r>
              <a:rPr lang="en" sz="2400">
                <a:latin typeface="Walter Turncoat"/>
                <a:ea typeface="Walter Turncoat"/>
                <a:cs typeface="Walter Turncoat"/>
                <a:sym typeface="Walter Turncoat"/>
              </a:rPr>
              <a:t>!</a:t>
            </a:r>
            <a:endParaRPr sz="2400">
              <a:latin typeface="Walter Turncoat"/>
              <a:ea typeface="Walter Turncoat"/>
              <a:cs typeface="Walter Turncoat"/>
              <a:sym typeface="Walter Turncoat"/>
            </a:endParaRPr>
          </a:p>
        </p:txBody>
      </p:sp>
      <p:pic>
        <p:nvPicPr>
          <p:cNvPr id="179" name="Google Shape;179;p28"/>
          <p:cNvPicPr preferRelativeResize="0"/>
          <p:nvPr/>
        </p:nvPicPr>
        <p:blipFill rotWithShape="1">
          <a:blip r:embed="rId5">
            <a:alphaModFix/>
          </a:blip>
          <a:srcRect l="7630" r="7494"/>
          <a:stretch/>
        </p:blipFill>
        <p:spPr>
          <a:xfrm>
            <a:off x="1952963" y="1081963"/>
            <a:ext cx="1730526" cy="1354400"/>
          </a:xfrm>
          <a:prstGeom prst="rect">
            <a:avLst/>
          </a:prstGeom>
          <a:noFill/>
          <a:ln w="9525" cap="flat" cmpd="sng">
            <a:solidFill>
              <a:srgbClr val="FFFFFF"/>
            </a:solidFill>
            <a:prstDash val="solid"/>
            <a:round/>
            <a:headEnd type="none" w="sm" len="sm"/>
            <a:tailEnd type="none" w="sm" len="sm"/>
          </a:ln>
        </p:spPr>
      </p:pic>
      <p:pic>
        <p:nvPicPr>
          <p:cNvPr id="180" name="Google Shape;180;p28"/>
          <p:cNvPicPr preferRelativeResize="0"/>
          <p:nvPr/>
        </p:nvPicPr>
        <p:blipFill>
          <a:blip r:embed="rId6">
            <a:alphaModFix/>
          </a:blip>
          <a:stretch>
            <a:fillRect/>
          </a:stretch>
        </p:blipFill>
        <p:spPr>
          <a:xfrm>
            <a:off x="4507763" y="1081963"/>
            <a:ext cx="1805867" cy="1354400"/>
          </a:xfrm>
          <a:prstGeom prst="rect">
            <a:avLst/>
          </a:prstGeom>
          <a:noFill/>
          <a:ln w="9525" cap="flat" cmpd="sng">
            <a:solidFill>
              <a:srgbClr val="FFFFFF"/>
            </a:solidFill>
            <a:prstDash val="solid"/>
            <a:round/>
            <a:headEnd type="none" w="sm" len="sm"/>
            <a:tailEnd type="none" w="sm" len="sm"/>
          </a:ln>
        </p:spPr>
      </p:pic>
      <p:pic>
        <p:nvPicPr>
          <p:cNvPr id="181" name="Google Shape;181;p28"/>
          <p:cNvPicPr preferRelativeResize="0"/>
          <p:nvPr/>
        </p:nvPicPr>
        <p:blipFill>
          <a:blip r:embed="rId7">
            <a:alphaModFix/>
          </a:blip>
          <a:stretch>
            <a:fillRect/>
          </a:stretch>
        </p:blipFill>
        <p:spPr>
          <a:xfrm>
            <a:off x="3683500" y="1081962"/>
            <a:ext cx="824266" cy="1354400"/>
          </a:xfrm>
          <a:prstGeom prst="rect">
            <a:avLst/>
          </a:prstGeom>
          <a:noFill/>
          <a:ln w="9525" cap="flat" cmpd="sng">
            <a:solidFill>
              <a:srgbClr val="FFFFFF"/>
            </a:solidFill>
            <a:prstDash val="solid"/>
            <a:round/>
            <a:headEnd type="none" w="sm" len="sm"/>
            <a:tailEnd type="none" w="sm" len="sm"/>
          </a:ln>
        </p:spPr>
      </p:pic>
      <p:pic>
        <p:nvPicPr>
          <p:cNvPr id="182" name="Google Shape;182;p28"/>
          <p:cNvPicPr preferRelativeResize="0"/>
          <p:nvPr/>
        </p:nvPicPr>
        <p:blipFill>
          <a:blip r:embed="rId8">
            <a:alphaModFix/>
          </a:blip>
          <a:stretch>
            <a:fillRect/>
          </a:stretch>
        </p:blipFill>
        <p:spPr>
          <a:xfrm>
            <a:off x="6286963" y="1081963"/>
            <a:ext cx="904082" cy="1354400"/>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p:nvPr/>
        </p:nvSpPr>
        <p:spPr>
          <a:xfrm>
            <a:off x="700925" y="97750"/>
            <a:ext cx="7995900" cy="103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4800">
                <a:latin typeface="Walter Turncoat"/>
                <a:ea typeface="Walter Turncoat"/>
                <a:cs typeface="Walter Turncoat"/>
                <a:sym typeface="Walter Turncoat"/>
              </a:rPr>
              <a:t>What eats a rabbit?</a:t>
            </a:r>
            <a:endParaRPr sz="4800">
              <a:latin typeface="Walter Turncoat"/>
              <a:ea typeface="Walter Turncoat"/>
              <a:cs typeface="Walter Turncoat"/>
              <a:sym typeface="Walter Turncoat"/>
            </a:endParaRPr>
          </a:p>
          <a:p>
            <a:pPr marL="457200" lvl="0" indent="0" algn="l" rtl="0">
              <a:lnSpc>
                <a:spcPct val="115000"/>
              </a:lnSpc>
              <a:spcBef>
                <a:spcPts val="0"/>
              </a:spcBef>
              <a:spcAft>
                <a:spcPts val="1600"/>
              </a:spcAft>
              <a:buNone/>
            </a:pPr>
            <a:endParaRPr sz="1800">
              <a:latin typeface="Walter Turncoat"/>
              <a:ea typeface="Walter Turncoat"/>
              <a:cs typeface="Walter Turncoat"/>
              <a:sym typeface="Walter Turncoat"/>
            </a:endParaRPr>
          </a:p>
        </p:txBody>
      </p:sp>
      <p:pic>
        <p:nvPicPr>
          <p:cNvPr id="188" name="Google Shape;188;p29"/>
          <p:cNvPicPr preferRelativeResize="0"/>
          <p:nvPr/>
        </p:nvPicPr>
        <p:blipFill>
          <a:blip r:embed="rId3">
            <a:alphaModFix/>
          </a:blip>
          <a:stretch>
            <a:fillRect/>
          </a:stretch>
        </p:blipFill>
        <p:spPr>
          <a:xfrm>
            <a:off x="3181425" y="1032137"/>
            <a:ext cx="2781175" cy="1850751"/>
          </a:xfrm>
          <a:prstGeom prst="rect">
            <a:avLst/>
          </a:prstGeom>
          <a:noFill/>
          <a:ln>
            <a:noFill/>
          </a:ln>
        </p:spPr>
      </p:pic>
      <p:pic>
        <p:nvPicPr>
          <p:cNvPr id="189" name="Google Shape;189;p29"/>
          <p:cNvPicPr preferRelativeResize="0"/>
          <p:nvPr/>
        </p:nvPicPr>
        <p:blipFill>
          <a:blip r:embed="rId4">
            <a:alphaModFix/>
          </a:blip>
          <a:stretch>
            <a:fillRect/>
          </a:stretch>
        </p:blipFill>
        <p:spPr>
          <a:xfrm>
            <a:off x="241402" y="1030450"/>
            <a:ext cx="2781173" cy="1854125"/>
          </a:xfrm>
          <a:prstGeom prst="rect">
            <a:avLst/>
          </a:prstGeom>
          <a:noFill/>
          <a:ln>
            <a:noFill/>
          </a:ln>
        </p:spPr>
      </p:pic>
      <p:pic>
        <p:nvPicPr>
          <p:cNvPr id="190" name="Google Shape;190;p29"/>
          <p:cNvPicPr preferRelativeResize="0"/>
          <p:nvPr/>
        </p:nvPicPr>
        <p:blipFill>
          <a:blip r:embed="rId5">
            <a:alphaModFix/>
          </a:blip>
          <a:stretch>
            <a:fillRect/>
          </a:stretch>
        </p:blipFill>
        <p:spPr>
          <a:xfrm>
            <a:off x="1899325" y="3097850"/>
            <a:ext cx="2542726" cy="1694801"/>
          </a:xfrm>
          <a:prstGeom prst="rect">
            <a:avLst/>
          </a:prstGeom>
          <a:noFill/>
          <a:ln>
            <a:noFill/>
          </a:ln>
        </p:spPr>
      </p:pic>
      <p:pic>
        <p:nvPicPr>
          <p:cNvPr id="191" name="Google Shape;191;p29"/>
          <p:cNvPicPr preferRelativeResize="0"/>
          <p:nvPr/>
        </p:nvPicPr>
        <p:blipFill rotWithShape="1">
          <a:blip r:embed="rId6">
            <a:alphaModFix/>
          </a:blip>
          <a:srcRect l="8143" t="12203" r="13780" b="9769"/>
          <a:stretch/>
        </p:blipFill>
        <p:spPr>
          <a:xfrm>
            <a:off x="6146550" y="1030628"/>
            <a:ext cx="2781174" cy="1853761"/>
          </a:xfrm>
          <a:prstGeom prst="rect">
            <a:avLst/>
          </a:prstGeom>
          <a:noFill/>
          <a:ln>
            <a:noFill/>
          </a:ln>
        </p:spPr>
      </p:pic>
      <p:pic>
        <p:nvPicPr>
          <p:cNvPr id="192" name="Google Shape;192;p29"/>
          <p:cNvPicPr preferRelativeResize="0"/>
          <p:nvPr/>
        </p:nvPicPr>
        <p:blipFill rotWithShape="1">
          <a:blip r:embed="rId7">
            <a:alphaModFix/>
          </a:blip>
          <a:srcRect b="8592"/>
          <a:stretch/>
        </p:blipFill>
        <p:spPr>
          <a:xfrm>
            <a:off x="4660725" y="3097850"/>
            <a:ext cx="2472174" cy="1694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0" y="106050"/>
            <a:ext cx="5338200" cy="66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000000"/>
                </a:solidFill>
                <a:latin typeface="Walter Turncoat"/>
                <a:ea typeface="Walter Turncoat"/>
                <a:cs typeface="Walter Turncoat"/>
                <a:sym typeface="Walter Turncoat"/>
              </a:rPr>
              <a:t>What does a young forest provide for rabbits?</a:t>
            </a:r>
            <a:endParaRPr sz="3000" b="1">
              <a:solidFill>
                <a:srgbClr val="000000"/>
              </a:solidFill>
              <a:latin typeface="Walter Turncoat"/>
              <a:ea typeface="Walter Turncoat"/>
              <a:cs typeface="Walter Turncoat"/>
              <a:sym typeface="Walter Turncoat"/>
            </a:endParaRPr>
          </a:p>
        </p:txBody>
      </p:sp>
      <p:pic>
        <p:nvPicPr>
          <p:cNvPr id="198" name="Google Shape;198;p30"/>
          <p:cNvPicPr preferRelativeResize="0"/>
          <p:nvPr/>
        </p:nvPicPr>
        <p:blipFill>
          <a:blip r:embed="rId3">
            <a:alphaModFix/>
          </a:blip>
          <a:stretch>
            <a:fillRect/>
          </a:stretch>
        </p:blipFill>
        <p:spPr>
          <a:xfrm>
            <a:off x="5338100" y="535949"/>
            <a:ext cx="2482275" cy="2060300"/>
          </a:xfrm>
          <a:prstGeom prst="rect">
            <a:avLst/>
          </a:prstGeom>
          <a:noFill/>
          <a:ln w="9525" cap="flat" cmpd="sng">
            <a:solidFill>
              <a:srgbClr val="000000"/>
            </a:solidFill>
            <a:prstDash val="solid"/>
            <a:round/>
            <a:headEnd type="none" w="sm" len="sm"/>
            <a:tailEnd type="none" w="sm" len="sm"/>
          </a:ln>
        </p:spPr>
      </p:pic>
      <p:pic>
        <p:nvPicPr>
          <p:cNvPr id="199" name="Google Shape;199;p30"/>
          <p:cNvPicPr preferRelativeResize="0"/>
          <p:nvPr/>
        </p:nvPicPr>
        <p:blipFill>
          <a:blip r:embed="rId4">
            <a:alphaModFix/>
          </a:blip>
          <a:stretch>
            <a:fillRect/>
          </a:stretch>
        </p:blipFill>
        <p:spPr>
          <a:xfrm>
            <a:off x="6758422" y="2243425"/>
            <a:ext cx="2243049" cy="1683775"/>
          </a:xfrm>
          <a:prstGeom prst="rect">
            <a:avLst/>
          </a:prstGeom>
          <a:noFill/>
          <a:ln w="9525" cap="flat" cmpd="sng">
            <a:solidFill>
              <a:srgbClr val="000000"/>
            </a:solidFill>
            <a:prstDash val="solid"/>
            <a:round/>
            <a:headEnd type="none" w="sm" len="sm"/>
            <a:tailEnd type="none" w="sm" len="sm"/>
          </a:ln>
        </p:spPr>
      </p:pic>
      <p:pic>
        <p:nvPicPr>
          <p:cNvPr id="200" name="Google Shape;200;p30"/>
          <p:cNvPicPr preferRelativeResize="0"/>
          <p:nvPr/>
        </p:nvPicPr>
        <p:blipFill>
          <a:blip r:embed="rId5">
            <a:alphaModFix/>
          </a:blip>
          <a:stretch>
            <a:fillRect/>
          </a:stretch>
        </p:blipFill>
        <p:spPr>
          <a:xfrm>
            <a:off x="159300" y="3140175"/>
            <a:ext cx="2767300" cy="1840250"/>
          </a:xfrm>
          <a:prstGeom prst="rect">
            <a:avLst/>
          </a:prstGeom>
          <a:noFill/>
          <a:ln w="9525" cap="flat" cmpd="sng">
            <a:solidFill>
              <a:srgbClr val="000000"/>
            </a:solidFill>
            <a:prstDash val="solid"/>
            <a:round/>
            <a:headEnd type="none" w="sm" len="sm"/>
            <a:tailEnd type="none" w="sm" len="sm"/>
          </a:ln>
        </p:spPr>
      </p:pic>
      <p:pic>
        <p:nvPicPr>
          <p:cNvPr id="201" name="Google Shape;201;p30"/>
          <p:cNvPicPr preferRelativeResize="0"/>
          <p:nvPr/>
        </p:nvPicPr>
        <p:blipFill>
          <a:blip r:embed="rId6">
            <a:alphaModFix/>
          </a:blip>
          <a:stretch>
            <a:fillRect/>
          </a:stretch>
        </p:blipFill>
        <p:spPr>
          <a:xfrm>
            <a:off x="159300" y="1283368"/>
            <a:ext cx="2305592" cy="1729194"/>
          </a:xfrm>
          <a:prstGeom prst="rect">
            <a:avLst/>
          </a:prstGeom>
          <a:noFill/>
          <a:ln w="9525" cap="flat" cmpd="sng">
            <a:solidFill>
              <a:srgbClr val="000000"/>
            </a:solidFill>
            <a:prstDash val="solid"/>
            <a:round/>
            <a:headEnd type="none" w="sm" len="sm"/>
            <a:tailEnd type="none" w="sm" len="sm"/>
          </a:ln>
        </p:spPr>
      </p:pic>
      <p:pic>
        <p:nvPicPr>
          <p:cNvPr id="202" name="Google Shape;202;p30"/>
          <p:cNvPicPr preferRelativeResize="0"/>
          <p:nvPr/>
        </p:nvPicPr>
        <p:blipFill>
          <a:blip r:embed="rId7">
            <a:alphaModFix/>
          </a:blip>
          <a:stretch>
            <a:fillRect/>
          </a:stretch>
        </p:blipFill>
        <p:spPr>
          <a:xfrm>
            <a:off x="2143900" y="2082700"/>
            <a:ext cx="1503900" cy="2005224"/>
          </a:xfrm>
          <a:prstGeom prst="rect">
            <a:avLst/>
          </a:prstGeom>
          <a:noFill/>
          <a:ln w="9525" cap="flat" cmpd="sng">
            <a:solidFill>
              <a:srgbClr val="000000"/>
            </a:solidFill>
            <a:prstDash val="solid"/>
            <a:round/>
            <a:headEnd type="none" w="sm" len="sm"/>
            <a:tailEnd type="none" w="sm" len="sm"/>
          </a:ln>
        </p:spPr>
      </p:pic>
      <p:sp>
        <p:nvSpPr>
          <p:cNvPr id="203" name="Google Shape;203;p30"/>
          <p:cNvSpPr txBox="1"/>
          <p:nvPr/>
        </p:nvSpPr>
        <p:spPr>
          <a:xfrm>
            <a:off x="7820375" y="1788225"/>
            <a:ext cx="11811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Walter Turncoat"/>
                <a:ea typeface="Walter Turncoat"/>
                <a:cs typeface="Walter Turncoat"/>
                <a:sym typeface="Walter Turncoat"/>
              </a:rPr>
              <a:t>Brush piles</a:t>
            </a:r>
            <a:endParaRPr b="1">
              <a:latin typeface="Walter Turncoat"/>
              <a:ea typeface="Walter Turncoat"/>
              <a:cs typeface="Walter Turncoat"/>
              <a:sym typeface="Walter Turncoat"/>
            </a:endParaRPr>
          </a:p>
        </p:txBody>
      </p:sp>
      <p:sp>
        <p:nvSpPr>
          <p:cNvPr id="204" name="Google Shape;204;p30"/>
          <p:cNvSpPr txBox="1"/>
          <p:nvPr/>
        </p:nvSpPr>
        <p:spPr>
          <a:xfrm>
            <a:off x="2527000" y="1425525"/>
            <a:ext cx="968400" cy="5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Walter Turncoat"/>
                <a:ea typeface="Walter Turncoat"/>
                <a:cs typeface="Walter Turncoat"/>
                <a:sym typeface="Walter Turncoat"/>
              </a:rPr>
              <a:t>Food &amp; shelter</a:t>
            </a:r>
            <a:endParaRPr b="1">
              <a:latin typeface="Walter Turncoat"/>
              <a:ea typeface="Walter Turncoat"/>
              <a:cs typeface="Walter Turncoat"/>
              <a:sym typeface="Walter Turncoat"/>
            </a:endParaRPr>
          </a:p>
        </p:txBody>
      </p:sp>
      <p:pic>
        <p:nvPicPr>
          <p:cNvPr id="205" name="Google Shape;205;p30"/>
          <p:cNvPicPr preferRelativeResize="0"/>
          <p:nvPr/>
        </p:nvPicPr>
        <p:blipFill>
          <a:blip r:embed="rId8">
            <a:alphaModFix/>
          </a:blip>
          <a:stretch>
            <a:fillRect/>
          </a:stretch>
        </p:blipFill>
        <p:spPr>
          <a:xfrm>
            <a:off x="3970725" y="2912475"/>
            <a:ext cx="2453666" cy="1840250"/>
          </a:xfrm>
          <a:prstGeom prst="rect">
            <a:avLst/>
          </a:prstGeom>
          <a:noFill/>
          <a:ln w="9525" cap="flat" cmpd="sng">
            <a:solidFill>
              <a:srgbClr val="000000"/>
            </a:solidFill>
            <a:prstDash val="solid"/>
            <a:round/>
            <a:headEnd type="none" w="sm" len="sm"/>
            <a:tailEnd type="none" w="sm" len="sm"/>
          </a:ln>
        </p:spPr>
      </p:pic>
      <p:sp>
        <p:nvSpPr>
          <p:cNvPr id="206" name="Google Shape;206;p30"/>
          <p:cNvSpPr txBox="1"/>
          <p:nvPr/>
        </p:nvSpPr>
        <p:spPr>
          <a:xfrm>
            <a:off x="4020550" y="4752725"/>
            <a:ext cx="2453700" cy="3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Walter Turncoat"/>
                <a:ea typeface="Walter Turncoat"/>
                <a:cs typeface="Walter Turncoat"/>
                <a:sym typeface="Walter Turncoat"/>
              </a:rPr>
              <a:t>Space!  Lots of habitat!</a:t>
            </a:r>
            <a:endParaRPr b="1">
              <a:latin typeface="Walter Turncoat"/>
              <a:ea typeface="Walter Turncoat"/>
              <a:cs typeface="Walter Turncoat"/>
              <a:sym typeface="Walter Turnco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311700" y="719002"/>
            <a:ext cx="8520600" cy="668700"/>
          </a:xfrm>
          <a:prstGeom prst="rect">
            <a:avLst/>
          </a:prstGeom>
        </p:spPr>
        <p:txBody>
          <a:bodyPr spcFirstLastPara="1" wrap="square" lIns="91425" tIns="91425" rIns="91425" bIns="91425" anchor="t" anchorCtr="0">
            <a:noAutofit/>
          </a:bodyPr>
          <a:lstStyle/>
          <a:p>
            <a:r>
              <a:rPr lang="en" dirty="0">
                <a:solidFill>
                  <a:srgbClr val="000000"/>
                </a:solidFill>
                <a:latin typeface="Walter Turncoat"/>
                <a:ea typeface="Walter Turncoat"/>
                <a:cs typeface="Walter Turncoat"/>
                <a:sym typeface="Walter Turncoat"/>
              </a:rPr>
              <a:t>New </a:t>
            </a:r>
            <a:r>
              <a:rPr lang="en" dirty="0" err="1">
                <a:solidFill>
                  <a:srgbClr val="000000"/>
                </a:solidFill>
                <a:latin typeface="Walter Turncoat"/>
                <a:ea typeface="Walter Turncoat"/>
                <a:cs typeface="Walter Turncoat"/>
                <a:sym typeface="Walter Turncoat"/>
              </a:rPr>
              <a:t>england</a:t>
            </a:r>
            <a:r>
              <a:rPr lang="en" dirty="0">
                <a:solidFill>
                  <a:srgbClr val="000000"/>
                </a:solidFill>
                <a:latin typeface="Walter Turncoat"/>
                <a:ea typeface="Walter Turncoat"/>
                <a:cs typeface="Walter Turncoat"/>
                <a:sym typeface="Walter Turncoat"/>
              </a:rPr>
              <a:t> 	    vs.         Eastern</a:t>
            </a:r>
            <a:endParaRPr lang="en-US" dirty="0">
              <a:solidFill>
                <a:srgbClr val="000000"/>
              </a:solidFill>
              <a:latin typeface="Walter Turncoat"/>
              <a:ea typeface="Walter Turncoat"/>
              <a:cs typeface="Walter Turncoat"/>
            </a:endParaRPr>
          </a:p>
        </p:txBody>
      </p:sp>
      <p:pic>
        <p:nvPicPr>
          <p:cNvPr id="212" name="Google Shape;212;p31"/>
          <p:cNvPicPr preferRelativeResize="0"/>
          <p:nvPr/>
        </p:nvPicPr>
        <p:blipFill>
          <a:blip r:embed="rId3">
            <a:alphaModFix/>
          </a:blip>
          <a:stretch>
            <a:fillRect/>
          </a:stretch>
        </p:blipFill>
        <p:spPr>
          <a:xfrm>
            <a:off x="3403776" y="1723550"/>
            <a:ext cx="2517525" cy="3056500"/>
          </a:xfrm>
          <a:prstGeom prst="rect">
            <a:avLst/>
          </a:prstGeom>
          <a:noFill/>
          <a:ln w="9525" cap="flat" cmpd="sng">
            <a:solidFill>
              <a:srgbClr val="000000"/>
            </a:solidFill>
            <a:prstDash val="solid"/>
            <a:round/>
            <a:headEnd type="none" w="sm" len="sm"/>
            <a:tailEnd type="none" w="sm" len="sm"/>
          </a:ln>
        </p:spPr>
      </p:pic>
      <p:sp>
        <p:nvSpPr>
          <p:cNvPr id="213" name="Google Shape;213;p31"/>
          <p:cNvSpPr txBox="1"/>
          <p:nvPr/>
        </p:nvSpPr>
        <p:spPr>
          <a:xfrm>
            <a:off x="-83712" y="3926244"/>
            <a:ext cx="3253800" cy="12498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Walter Turncoat"/>
              <a:buChar char="●"/>
            </a:pPr>
            <a:r>
              <a:rPr lang="en" sz="1600">
                <a:latin typeface="Walter Turncoat"/>
                <a:ea typeface="Walter Turncoat"/>
                <a:cs typeface="Walter Turncoat"/>
                <a:sym typeface="Walter Turncoat"/>
              </a:rPr>
              <a:t>Slightly smaller in size</a:t>
            </a:r>
            <a:endParaRPr sz="1600">
              <a:latin typeface="Walter Turncoat"/>
              <a:ea typeface="Walter Turncoat"/>
              <a:cs typeface="Walter Turncoat"/>
              <a:sym typeface="Walter Turncoat"/>
            </a:endParaRPr>
          </a:p>
          <a:p>
            <a:pPr marL="457200" lvl="0" indent="-330200" algn="l" rtl="0">
              <a:lnSpc>
                <a:spcPct val="150000"/>
              </a:lnSpc>
              <a:spcBef>
                <a:spcPts val="0"/>
              </a:spcBef>
              <a:spcAft>
                <a:spcPts val="0"/>
              </a:spcAft>
              <a:buSzPts val="1600"/>
              <a:buFont typeface="Walter Turncoat"/>
              <a:buChar char="●"/>
            </a:pPr>
            <a:r>
              <a:rPr lang="en" sz="1600">
                <a:latin typeface="Walter Turncoat"/>
                <a:ea typeface="Walter Turncoat"/>
                <a:cs typeface="Walter Turncoat"/>
                <a:sym typeface="Walter Turncoat"/>
              </a:rPr>
              <a:t>Smaller ears</a:t>
            </a:r>
            <a:endParaRPr sz="1600">
              <a:latin typeface="Walter Turncoat"/>
              <a:ea typeface="Walter Turncoat"/>
              <a:cs typeface="Walter Turncoat"/>
              <a:sym typeface="Walter Turncoat"/>
            </a:endParaRPr>
          </a:p>
          <a:p>
            <a:pPr marL="457200" lvl="0" indent="-330200" algn="l" rtl="0">
              <a:lnSpc>
                <a:spcPct val="150000"/>
              </a:lnSpc>
              <a:spcBef>
                <a:spcPts val="0"/>
              </a:spcBef>
              <a:spcAft>
                <a:spcPts val="0"/>
              </a:spcAft>
              <a:buSzPts val="1600"/>
              <a:buFont typeface="Walter Turncoat"/>
              <a:buChar char="●"/>
            </a:pPr>
            <a:r>
              <a:rPr lang="en" sz="1600">
                <a:latin typeface="Walter Turncoat"/>
                <a:ea typeface="Walter Turncoat"/>
                <a:cs typeface="Walter Turncoat"/>
                <a:sym typeface="Walter Turncoat"/>
              </a:rPr>
              <a:t>Small black spot on head</a:t>
            </a:r>
            <a:endParaRPr sz="1600">
              <a:latin typeface="Walter Turncoat"/>
              <a:ea typeface="Walter Turncoat"/>
              <a:cs typeface="Walter Turncoat"/>
              <a:sym typeface="Walter Turncoat"/>
            </a:endParaRPr>
          </a:p>
        </p:txBody>
      </p:sp>
      <p:sp>
        <p:nvSpPr>
          <p:cNvPr id="214" name="Google Shape;214;p31"/>
          <p:cNvSpPr txBox="1"/>
          <p:nvPr/>
        </p:nvSpPr>
        <p:spPr>
          <a:xfrm>
            <a:off x="5973900" y="3907809"/>
            <a:ext cx="3253800" cy="12498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Font typeface="Walter Turncoat"/>
              <a:buChar char="●"/>
            </a:pPr>
            <a:r>
              <a:rPr lang="en" sz="1600">
                <a:latin typeface="Walter Turncoat"/>
                <a:ea typeface="Walter Turncoat"/>
                <a:cs typeface="Walter Turncoat"/>
                <a:sym typeface="Walter Turncoat"/>
              </a:rPr>
              <a:t>Slightly larger in size</a:t>
            </a:r>
            <a:endParaRPr sz="1600">
              <a:latin typeface="Walter Turncoat"/>
              <a:ea typeface="Walter Turncoat"/>
              <a:cs typeface="Walter Turncoat"/>
              <a:sym typeface="Walter Turncoat"/>
            </a:endParaRPr>
          </a:p>
          <a:p>
            <a:pPr marL="457200" lvl="0" indent="-330200" algn="l" rtl="0">
              <a:lnSpc>
                <a:spcPct val="150000"/>
              </a:lnSpc>
              <a:spcBef>
                <a:spcPts val="0"/>
              </a:spcBef>
              <a:spcAft>
                <a:spcPts val="0"/>
              </a:spcAft>
              <a:buSzPts val="1600"/>
              <a:buFont typeface="Walter Turncoat"/>
              <a:buChar char="●"/>
            </a:pPr>
            <a:r>
              <a:rPr lang="en" sz="1600">
                <a:latin typeface="Walter Turncoat"/>
                <a:ea typeface="Walter Turncoat"/>
                <a:cs typeface="Walter Turncoat"/>
                <a:sym typeface="Walter Turncoat"/>
              </a:rPr>
              <a:t>Taller ears</a:t>
            </a:r>
            <a:endParaRPr sz="1600">
              <a:latin typeface="Walter Turncoat"/>
              <a:ea typeface="Walter Turncoat"/>
              <a:cs typeface="Walter Turncoat"/>
              <a:sym typeface="Walter Turncoat"/>
            </a:endParaRPr>
          </a:p>
          <a:p>
            <a:pPr marL="457200" lvl="0" indent="-330200" algn="l" rtl="0">
              <a:lnSpc>
                <a:spcPct val="150000"/>
              </a:lnSpc>
              <a:spcBef>
                <a:spcPts val="0"/>
              </a:spcBef>
              <a:spcAft>
                <a:spcPts val="0"/>
              </a:spcAft>
              <a:buSzPts val="1600"/>
              <a:buFont typeface="Walter Turncoat"/>
              <a:buChar char="●"/>
            </a:pPr>
            <a:r>
              <a:rPr lang="en" sz="1600">
                <a:latin typeface="Walter Turncoat"/>
                <a:ea typeface="Walter Turncoat"/>
                <a:cs typeface="Walter Turncoat"/>
                <a:sym typeface="Walter Turncoat"/>
              </a:rPr>
              <a:t>Small white spot on head</a:t>
            </a:r>
            <a:endParaRPr sz="1600">
              <a:latin typeface="Walter Turncoat"/>
              <a:ea typeface="Walter Turncoat"/>
              <a:cs typeface="Walter Turncoat"/>
              <a:sym typeface="Walter Turncoat"/>
            </a:endParaRPr>
          </a:p>
        </p:txBody>
      </p:sp>
      <p:pic>
        <p:nvPicPr>
          <p:cNvPr id="215" name="Google Shape;215;p31"/>
          <p:cNvPicPr preferRelativeResize="0"/>
          <p:nvPr/>
        </p:nvPicPr>
        <p:blipFill rotWithShape="1">
          <a:blip r:embed="rId4">
            <a:alphaModFix/>
          </a:blip>
          <a:srcRect l="57177" t="14229"/>
          <a:stretch/>
        </p:blipFill>
        <p:spPr>
          <a:xfrm>
            <a:off x="563962" y="1358300"/>
            <a:ext cx="1971714" cy="2642775"/>
          </a:xfrm>
          <a:prstGeom prst="rect">
            <a:avLst/>
          </a:prstGeom>
          <a:noFill/>
          <a:ln w="9525" cap="flat" cmpd="sng">
            <a:solidFill>
              <a:srgbClr val="000000"/>
            </a:solidFill>
            <a:prstDash val="solid"/>
            <a:round/>
            <a:headEnd type="none" w="sm" len="sm"/>
            <a:tailEnd type="none" w="sm" len="sm"/>
          </a:ln>
        </p:spPr>
      </p:pic>
      <p:pic>
        <p:nvPicPr>
          <p:cNvPr id="216" name="Google Shape;216;p31"/>
          <p:cNvPicPr preferRelativeResize="0"/>
          <p:nvPr/>
        </p:nvPicPr>
        <p:blipFill rotWithShape="1">
          <a:blip r:embed="rId4">
            <a:alphaModFix/>
          </a:blip>
          <a:srcRect r="50074"/>
          <a:stretch/>
        </p:blipFill>
        <p:spPr>
          <a:xfrm>
            <a:off x="6529350" y="1295525"/>
            <a:ext cx="2018571" cy="2705574"/>
          </a:xfrm>
          <a:prstGeom prst="rect">
            <a:avLst/>
          </a:prstGeom>
          <a:noFill/>
          <a:ln w="9525" cap="flat" cmpd="sng">
            <a:solidFill>
              <a:srgbClr val="000000"/>
            </a:solidFill>
            <a:prstDash val="solid"/>
            <a:round/>
            <a:headEnd type="none" w="sm" len="sm"/>
            <a:tailEnd type="none" w="sm" len="sm"/>
          </a:ln>
        </p:spPr>
      </p:pic>
      <p:sp>
        <p:nvSpPr>
          <p:cNvPr id="217" name="Google Shape;217;p31"/>
          <p:cNvSpPr txBox="1">
            <a:spLocks noGrp="1"/>
          </p:cNvSpPr>
          <p:nvPr>
            <p:ph type="title"/>
          </p:nvPr>
        </p:nvSpPr>
        <p:spPr>
          <a:xfrm>
            <a:off x="402250" y="47375"/>
            <a:ext cx="8704954" cy="668700"/>
          </a:xfrm>
          <a:prstGeom prst="rect">
            <a:avLst/>
          </a:prstGeom>
        </p:spPr>
        <p:txBody>
          <a:bodyPr spcFirstLastPara="1" wrap="square" lIns="91425" tIns="91425" rIns="91425" bIns="91425" anchor="t" anchorCtr="0">
            <a:noAutofit/>
          </a:bodyPr>
          <a:lstStyle/>
          <a:p>
            <a:r>
              <a:rPr lang="en" dirty="0">
                <a:solidFill>
                  <a:srgbClr val="FFE599"/>
                </a:solidFill>
                <a:latin typeface="Walter Turncoat"/>
                <a:ea typeface="Walter Turncoat"/>
                <a:cs typeface="Walter Turncoat"/>
                <a:sym typeface="Walter Turncoat"/>
              </a:rPr>
              <a:t>   Native </a:t>
            </a:r>
            <a:r>
              <a:rPr lang="en" dirty="0">
                <a:latin typeface="Walter Turncoat"/>
                <a:ea typeface="Walter Turncoat"/>
                <a:cs typeface="Walter Turncoat"/>
                <a:sym typeface="Walter Turncoat"/>
              </a:rPr>
              <a:t>                           </a:t>
            </a:r>
            <a:r>
              <a:rPr lang="en" dirty="0">
                <a:solidFill>
                  <a:srgbClr val="E06666"/>
                </a:solidFill>
                <a:latin typeface="Walter Turncoat"/>
                <a:ea typeface="Walter Turncoat"/>
                <a:cs typeface="Walter Turncoat"/>
                <a:sym typeface="Walter Turncoat"/>
              </a:rPr>
              <a:t>Invasive</a:t>
            </a:r>
            <a:endParaRPr lang="en-US" dirty="0">
              <a:solidFill>
                <a:srgbClr val="E06666"/>
              </a:solidFill>
              <a:latin typeface="Walter Turncoat"/>
              <a:ea typeface="Walter Turncoat"/>
              <a:cs typeface="Walter Turnco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2"/>
          <p:cNvPicPr preferRelativeResize="0"/>
          <p:nvPr/>
        </p:nvPicPr>
        <p:blipFill rotWithShape="1">
          <a:blip r:embed="rId3">
            <a:alphaModFix/>
          </a:blip>
          <a:srcRect l="1874" t="731" b="22268"/>
          <a:stretch/>
        </p:blipFill>
        <p:spPr>
          <a:xfrm>
            <a:off x="5308400" y="2812800"/>
            <a:ext cx="2936676" cy="1537126"/>
          </a:xfrm>
          <a:prstGeom prst="rect">
            <a:avLst/>
          </a:prstGeom>
          <a:noFill/>
          <a:ln w="9525" cap="flat" cmpd="sng">
            <a:solidFill>
              <a:srgbClr val="000000"/>
            </a:solidFill>
            <a:prstDash val="solid"/>
            <a:round/>
            <a:headEnd type="none" w="sm" len="sm"/>
            <a:tailEnd type="none" w="sm" len="sm"/>
          </a:ln>
        </p:spPr>
      </p:pic>
      <p:sp>
        <p:nvSpPr>
          <p:cNvPr id="223" name="Google Shape;223;p32"/>
          <p:cNvSpPr txBox="1">
            <a:spLocks noGrp="1"/>
          </p:cNvSpPr>
          <p:nvPr>
            <p:ph type="title"/>
          </p:nvPr>
        </p:nvSpPr>
        <p:spPr>
          <a:xfrm>
            <a:off x="0" y="0"/>
            <a:ext cx="9144000" cy="66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latin typeface="Walter Turncoat"/>
                <a:ea typeface="Walter Turncoat"/>
                <a:cs typeface="Walter Turncoat"/>
                <a:sym typeface="Walter Turncoat"/>
              </a:rPr>
              <a:t>The DEM is helping!</a:t>
            </a:r>
            <a:endParaRPr>
              <a:solidFill>
                <a:srgbClr val="000000"/>
              </a:solidFill>
              <a:latin typeface="Walter Turncoat"/>
              <a:ea typeface="Walter Turncoat"/>
              <a:cs typeface="Walter Turncoat"/>
              <a:sym typeface="Walter Turncoat"/>
            </a:endParaRPr>
          </a:p>
        </p:txBody>
      </p:sp>
      <p:pic>
        <p:nvPicPr>
          <p:cNvPr id="224" name="Google Shape;224;p32"/>
          <p:cNvPicPr preferRelativeResize="0"/>
          <p:nvPr/>
        </p:nvPicPr>
        <p:blipFill rotWithShape="1">
          <a:blip r:embed="rId4">
            <a:alphaModFix/>
          </a:blip>
          <a:srcRect b="20716"/>
          <a:stretch/>
        </p:blipFill>
        <p:spPr>
          <a:xfrm>
            <a:off x="2891450" y="2817425"/>
            <a:ext cx="2585075" cy="1537125"/>
          </a:xfrm>
          <a:prstGeom prst="rect">
            <a:avLst/>
          </a:prstGeom>
          <a:noFill/>
          <a:ln w="9525" cap="flat" cmpd="sng">
            <a:solidFill>
              <a:srgbClr val="000000"/>
            </a:solidFill>
            <a:prstDash val="solid"/>
            <a:round/>
            <a:headEnd type="none" w="sm" len="sm"/>
            <a:tailEnd type="none" w="sm" len="sm"/>
          </a:ln>
        </p:spPr>
      </p:pic>
      <p:pic>
        <p:nvPicPr>
          <p:cNvPr id="225" name="Google Shape;225;p32"/>
          <p:cNvPicPr preferRelativeResize="0"/>
          <p:nvPr/>
        </p:nvPicPr>
        <p:blipFill rotWithShape="1">
          <a:blip r:embed="rId5">
            <a:alphaModFix/>
          </a:blip>
          <a:srcRect l="28036" b="20716"/>
          <a:stretch/>
        </p:blipFill>
        <p:spPr>
          <a:xfrm>
            <a:off x="898925" y="2817425"/>
            <a:ext cx="2478750" cy="1537125"/>
          </a:xfrm>
          <a:prstGeom prst="rect">
            <a:avLst/>
          </a:prstGeom>
          <a:noFill/>
          <a:ln w="9525" cap="flat" cmpd="sng">
            <a:solidFill>
              <a:srgbClr val="000000"/>
            </a:solidFill>
            <a:prstDash val="solid"/>
            <a:round/>
            <a:headEnd type="none" w="sm" len="sm"/>
            <a:tailEnd type="none" w="sm" len="sm"/>
          </a:ln>
        </p:spPr>
      </p:pic>
      <p:pic>
        <p:nvPicPr>
          <p:cNvPr id="226" name="Google Shape;226;p32"/>
          <p:cNvPicPr preferRelativeResize="0"/>
          <p:nvPr/>
        </p:nvPicPr>
        <p:blipFill rotWithShape="1">
          <a:blip r:embed="rId6">
            <a:alphaModFix/>
          </a:blip>
          <a:srcRect r="20540"/>
          <a:stretch/>
        </p:blipFill>
        <p:spPr>
          <a:xfrm>
            <a:off x="898913" y="718525"/>
            <a:ext cx="2964701" cy="2098829"/>
          </a:xfrm>
          <a:prstGeom prst="rect">
            <a:avLst/>
          </a:prstGeom>
          <a:noFill/>
          <a:ln w="9525" cap="flat" cmpd="sng">
            <a:solidFill>
              <a:srgbClr val="000000"/>
            </a:solidFill>
            <a:prstDash val="solid"/>
            <a:round/>
            <a:headEnd type="none" w="sm" len="sm"/>
            <a:tailEnd type="none" w="sm" len="sm"/>
          </a:ln>
        </p:spPr>
      </p:pic>
      <p:pic>
        <p:nvPicPr>
          <p:cNvPr id="227" name="Google Shape;227;p32"/>
          <p:cNvPicPr preferRelativeResize="0"/>
          <p:nvPr/>
        </p:nvPicPr>
        <p:blipFill rotWithShape="1">
          <a:blip r:embed="rId7">
            <a:alphaModFix/>
          </a:blip>
          <a:srcRect t="6878" b="28471"/>
          <a:stretch/>
        </p:blipFill>
        <p:spPr>
          <a:xfrm>
            <a:off x="3824713" y="718525"/>
            <a:ext cx="2434875" cy="2098828"/>
          </a:xfrm>
          <a:prstGeom prst="rect">
            <a:avLst/>
          </a:prstGeom>
          <a:noFill/>
          <a:ln w="9525" cap="flat" cmpd="sng">
            <a:solidFill>
              <a:srgbClr val="000000"/>
            </a:solidFill>
            <a:prstDash val="solid"/>
            <a:round/>
            <a:headEnd type="none" w="sm" len="sm"/>
            <a:tailEnd type="none" w="sm" len="sm"/>
          </a:ln>
        </p:spPr>
      </p:pic>
      <p:pic>
        <p:nvPicPr>
          <p:cNvPr id="228" name="Google Shape;228;p32"/>
          <p:cNvPicPr preferRelativeResize="0"/>
          <p:nvPr/>
        </p:nvPicPr>
        <p:blipFill rotWithShape="1">
          <a:blip r:embed="rId8">
            <a:alphaModFix/>
          </a:blip>
          <a:srcRect t="5182" b="15325"/>
          <a:stretch/>
        </p:blipFill>
        <p:spPr>
          <a:xfrm>
            <a:off x="6262162" y="718525"/>
            <a:ext cx="1980350" cy="2098825"/>
          </a:xfrm>
          <a:prstGeom prst="rect">
            <a:avLst/>
          </a:prstGeom>
          <a:noFill/>
          <a:ln w="9525" cap="flat" cmpd="sng">
            <a:solidFill>
              <a:srgbClr val="000000"/>
            </a:solidFill>
            <a:prstDash val="solid"/>
            <a:round/>
            <a:headEnd type="none" w="sm" len="sm"/>
            <a:tailEnd type="none" w="sm" len="sm"/>
          </a:ln>
        </p:spPr>
      </p:pic>
      <p:pic>
        <p:nvPicPr>
          <p:cNvPr id="229" name="Google Shape;229;p32"/>
          <p:cNvPicPr preferRelativeResize="0"/>
          <p:nvPr/>
        </p:nvPicPr>
        <p:blipFill>
          <a:blip r:embed="rId9">
            <a:alphaModFix/>
          </a:blip>
          <a:stretch>
            <a:fillRect/>
          </a:stretch>
        </p:blipFill>
        <p:spPr>
          <a:xfrm>
            <a:off x="0" y="49825"/>
            <a:ext cx="898925" cy="898925"/>
          </a:xfrm>
          <a:prstGeom prst="rect">
            <a:avLst/>
          </a:prstGeom>
          <a:noFill/>
          <a:ln>
            <a:noFill/>
          </a:ln>
          <a:effectLst>
            <a:outerShdw blurRad="171450" dist="19050" dir="5400000" algn="bl" rotWithShape="0">
              <a:srgbClr val="000000">
                <a:alpha val="50000"/>
              </a:srgbClr>
            </a:outerShdw>
          </a:effectLst>
        </p:spPr>
      </p:pic>
      <p:pic>
        <p:nvPicPr>
          <p:cNvPr id="230" name="Google Shape;230;p32" descr="See the source image"/>
          <p:cNvPicPr preferRelativeResize="0"/>
          <p:nvPr/>
        </p:nvPicPr>
        <p:blipFill>
          <a:blip r:embed="rId10">
            <a:alphaModFix/>
          </a:blip>
          <a:stretch>
            <a:fillRect/>
          </a:stretch>
        </p:blipFill>
        <p:spPr>
          <a:xfrm>
            <a:off x="0" y="1039384"/>
            <a:ext cx="893776" cy="868066"/>
          </a:xfrm>
          <a:prstGeom prst="rect">
            <a:avLst/>
          </a:prstGeom>
          <a:noFill/>
          <a:ln>
            <a:noFill/>
          </a:ln>
        </p:spPr>
      </p:pic>
      <p:pic>
        <p:nvPicPr>
          <p:cNvPr id="231" name="Google Shape;231;p32" descr="See the source image"/>
          <p:cNvPicPr preferRelativeResize="0"/>
          <p:nvPr/>
        </p:nvPicPr>
        <p:blipFill>
          <a:blip r:embed="rId11">
            <a:alphaModFix/>
          </a:blip>
          <a:stretch>
            <a:fillRect/>
          </a:stretch>
        </p:blipFill>
        <p:spPr>
          <a:xfrm>
            <a:off x="5150" y="2017024"/>
            <a:ext cx="893775" cy="987330"/>
          </a:xfrm>
          <a:prstGeom prst="rect">
            <a:avLst/>
          </a:prstGeom>
          <a:noFill/>
          <a:ln>
            <a:noFill/>
          </a:ln>
        </p:spPr>
      </p:pic>
      <p:pic>
        <p:nvPicPr>
          <p:cNvPr id="232" name="Google Shape;232;p32" descr="See the source image"/>
          <p:cNvPicPr preferRelativeResize="0"/>
          <p:nvPr/>
        </p:nvPicPr>
        <p:blipFill>
          <a:blip r:embed="rId12">
            <a:alphaModFix/>
          </a:blip>
          <a:stretch>
            <a:fillRect/>
          </a:stretch>
        </p:blipFill>
        <p:spPr>
          <a:xfrm>
            <a:off x="0" y="3170026"/>
            <a:ext cx="858224" cy="952999"/>
          </a:xfrm>
          <a:prstGeom prst="rect">
            <a:avLst/>
          </a:prstGeom>
          <a:noFill/>
          <a:ln>
            <a:noFill/>
          </a:ln>
        </p:spPr>
      </p:pic>
      <p:pic>
        <p:nvPicPr>
          <p:cNvPr id="233" name="Google Shape;233;p32" descr="See the source image"/>
          <p:cNvPicPr preferRelativeResize="0"/>
          <p:nvPr/>
        </p:nvPicPr>
        <p:blipFill>
          <a:blip r:embed="rId13">
            <a:alphaModFix/>
          </a:blip>
          <a:stretch>
            <a:fillRect/>
          </a:stretch>
        </p:blipFill>
        <p:spPr>
          <a:xfrm>
            <a:off x="0" y="4249746"/>
            <a:ext cx="893775" cy="893758"/>
          </a:xfrm>
          <a:prstGeom prst="rect">
            <a:avLst/>
          </a:prstGeom>
          <a:noFill/>
          <a:ln>
            <a:noFill/>
          </a:ln>
        </p:spPr>
      </p:pic>
      <p:pic>
        <p:nvPicPr>
          <p:cNvPr id="234" name="Google Shape;234;p32" descr="See the source image"/>
          <p:cNvPicPr preferRelativeResize="0"/>
          <p:nvPr/>
        </p:nvPicPr>
        <p:blipFill>
          <a:blip r:embed="rId14">
            <a:alphaModFix/>
          </a:blip>
          <a:stretch>
            <a:fillRect/>
          </a:stretch>
        </p:blipFill>
        <p:spPr>
          <a:xfrm>
            <a:off x="8245100" y="-26387"/>
            <a:ext cx="893774" cy="1143200"/>
          </a:xfrm>
          <a:prstGeom prst="rect">
            <a:avLst/>
          </a:prstGeom>
          <a:noFill/>
          <a:ln>
            <a:noFill/>
          </a:ln>
        </p:spPr>
      </p:pic>
      <p:pic>
        <p:nvPicPr>
          <p:cNvPr id="235" name="Google Shape;235;p32" descr="See the source image"/>
          <p:cNvPicPr preferRelativeResize="0"/>
          <p:nvPr/>
        </p:nvPicPr>
        <p:blipFill>
          <a:blip r:embed="rId15">
            <a:alphaModFix/>
          </a:blip>
          <a:stretch>
            <a:fillRect/>
          </a:stretch>
        </p:blipFill>
        <p:spPr>
          <a:xfrm>
            <a:off x="8299700" y="1163287"/>
            <a:ext cx="784575" cy="1124402"/>
          </a:xfrm>
          <a:prstGeom prst="rect">
            <a:avLst/>
          </a:prstGeom>
          <a:noFill/>
          <a:ln>
            <a:noFill/>
          </a:ln>
        </p:spPr>
      </p:pic>
      <p:pic>
        <p:nvPicPr>
          <p:cNvPr id="236" name="Google Shape;236;p32" descr="See the source image"/>
          <p:cNvPicPr preferRelativeResize="0"/>
          <p:nvPr/>
        </p:nvPicPr>
        <p:blipFill>
          <a:blip r:embed="rId16">
            <a:alphaModFix/>
          </a:blip>
          <a:stretch>
            <a:fillRect/>
          </a:stretch>
        </p:blipFill>
        <p:spPr>
          <a:xfrm>
            <a:off x="1134850" y="4390263"/>
            <a:ext cx="3323125" cy="753225"/>
          </a:xfrm>
          <a:prstGeom prst="rect">
            <a:avLst/>
          </a:prstGeom>
          <a:noFill/>
          <a:ln>
            <a:noFill/>
          </a:ln>
        </p:spPr>
      </p:pic>
      <p:pic>
        <p:nvPicPr>
          <p:cNvPr id="237" name="Google Shape;237;p32" descr="See the source image"/>
          <p:cNvPicPr preferRelativeResize="0"/>
          <p:nvPr/>
        </p:nvPicPr>
        <p:blipFill>
          <a:blip r:embed="rId17">
            <a:alphaModFix/>
          </a:blip>
          <a:stretch>
            <a:fillRect/>
          </a:stretch>
        </p:blipFill>
        <p:spPr>
          <a:xfrm>
            <a:off x="5119975" y="4390275"/>
            <a:ext cx="1883050" cy="753225"/>
          </a:xfrm>
          <a:prstGeom prst="rect">
            <a:avLst/>
          </a:prstGeom>
          <a:noFill/>
          <a:ln>
            <a:noFill/>
          </a:ln>
        </p:spPr>
      </p:pic>
      <p:pic>
        <p:nvPicPr>
          <p:cNvPr id="238" name="Google Shape;238;p32" descr="See the source image"/>
          <p:cNvPicPr preferRelativeResize="0"/>
          <p:nvPr/>
        </p:nvPicPr>
        <p:blipFill rotWithShape="1">
          <a:blip r:embed="rId18">
            <a:alphaModFix/>
          </a:blip>
          <a:srcRect t="10378" r="79623"/>
          <a:stretch/>
        </p:blipFill>
        <p:spPr>
          <a:xfrm>
            <a:off x="8245100" y="2287700"/>
            <a:ext cx="893775" cy="1023202"/>
          </a:xfrm>
          <a:prstGeom prst="rect">
            <a:avLst/>
          </a:prstGeom>
          <a:noFill/>
          <a:ln>
            <a:noFill/>
          </a:ln>
        </p:spPr>
      </p:pic>
      <p:pic>
        <p:nvPicPr>
          <p:cNvPr id="239" name="Google Shape;239;p32" descr="See the source image"/>
          <p:cNvPicPr preferRelativeResize="0"/>
          <p:nvPr/>
        </p:nvPicPr>
        <p:blipFill rotWithShape="1">
          <a:blip r:embed="rId19">
            <a:alphaModFix/>
          </a:blip>
          <a:srcRect l="17171" r="18052"/>
          <a:stretch/>
        </p:blipFill>
        <p:spPr>
          <a:xfrm>
            <a:off x="8242525" y="3310900"/>
            <a:ext cx="898925" cy="929821"/>
          </a:xfrm>
          <a:prstGeom prst="rect">
            <a:avLst/>
          </a:prstGeom>
          <a:noFill/>
          <a:ln>
            <a:noFill/>
          </a:ln>
        </p:spPr>
      </p:pic>
      <p:pic>
        <p:nvPicPr>
          <p:cNvPr id="240" name="Google Shape;240;p32" descr="See the source image"/>
          <p:cNvPicPr preferRelativeResize="0"/>
          <p:nvPr/>
        </p:nvPicPr>
        <p:blipFill>
          <a:blip r:embed="rId20">
            <a:alphaModFix/>
          </a:blip>
          <a:stretch>
            <a:fillRect/>
          </a:stretch>
        </p:blipFill>
        <p:spPr>
          <a:xfrm>
            <a:off x="8262871" y="4262587"/>
            <a:ext cx="858230" cy="8680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8</Slides>
  <Notes>8</Notes>
  <HiddenSlides>0</HiddenSlide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Simple Light</vt:lpstr>
      <vt:lpstr>Office Theme</vt:lpstr>
      <vt:lpstr>Young Forest Wildlife:  The New England Cottontail</vt:lpstr>
      <vt:lpstr>What is a “young forest”?</vt:lpstr>
      <vt:lpstr>Who lives in a young forest?</vt:lpstr>
      <vt:lpstr>The Rabbit Life</vt:lpstr>
      <vt:lpstr>PowerPoint Presentation</vt:lpstr>
      <vt:lpstr>What does a young forest provide for rabbits?</vt:lpstr>
      <vt:lpstr>New england      vs.         Eastern</vt:lpstr>
      <vt:lpstr>The DEM is helping!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Forest Wildlife:  The New England Cottontail</dc:title>
  <cp:revision>13</cp:revision>
  <dcterms:modified xsi:type="dcterms:W3CDTF">2022-05-11T15:36:30Z</dcterms:modified>
</cp:coreProperties>
</file>